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85.xml" ContentType="application/vnd.openxmlformats-officedocument.presentationml.notesSlide+xml"/>
  <Override PartName="/ppt/notesSlides/notesSlide96.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30.xml" ContentType="application/vnd.openxmlformats-officedocument.presentationml.notesSlide+xml"/>
  <Override PartName="/ppt/slides/slide99.xml" ContentType="application/vnd.openxmlformats-officedocument.presentationml.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77.xml" ContentType="application/vnd.openxmlformats-officedocument.presentationml.slide+xml"/>
  <Override PartName="/ppt/slides/slide88.xml" ContentType="application/vnd.openxmlformats-officedocument.presentationml.slide+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03.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68.xml" ContentType="application/vnd.openxmlformats-officedocument.presentationml.notesSlide+xml"/>
  <Override PartName="/ppt/notesSlides/notesSlide79.xml" ContentType="application/vnd.openxmlformats-officedocument.presentationml.notesSlide+xml"/>
  <Override PartName="/ppt/slides/slide55.xml" ContentType="application/vnd.openxmlformats-officedocument.presentationml.slide+xml"/>
  <Override PartName="/ppt/theme/theme2.xml" ContentType="application/vnd.openxmlformats-officedocument.theme+xml"/>
  <Override PartName="/ppt/notesSlides/notesSlide57.xml" ContentType="application/vnd.openxmlformats-officedocument.presentationml.notesSlide+xml"/>
  <Override PartName="/ppt/notesSlides/notesSlide102.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notesSlides/notesSlide93.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ppt/notesSlides/notesSlide8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gif" ContentType="image/gif"/>
  <Override PartName="/ppt/notesSlides/notesSlide20.xml" ContentType="application/vnd.openxmlformats-officedocument.presentationml.notesSlide+xml"/>
  <Override PartName="/ppt/notesSlides/notesSlide31.xml" ContentType="application/vnd.openxmlformats-officedocument.presentationml.notesSlide+xml"/>
  <Override PartName="/ppt/diagrams/layout2.xml" ContentType="application/vnd.openxmlformats-officedocument.drawingml.diagramLayout+xml"/>
  <Override PartName="/ppt/slides/slide89.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69.xml" ContentType="application/vnd.openxmlformats-officedocument.presentationml.notesSlide+xml"/>
  <Override PartName="/ppt/notesSlides/notesSlide87.xml" ContentType="application/vnd.openxmlformats-officedocument.presentationml.notesSlide+xml"/>
  <Override PartName="/ppt/notesSlides/notesSlide98.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76.xml" ContentType="application/vnd.openxmlformats-officedocument.presentationml.notesSlide+xml"/>
  <Override PartName="/ppt/notesSlides/notesSlide94.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Override PartName="/ppt/notesSlides/notesSlide83.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notesSlides/notesSlide90.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notesSlides/notesSlide99.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notesSlides/notesSlide59.xml" ContentType="application/vnd.openxmlformats-officedocument.presentationml.notesSlide+xml"/>
  <Override PartName="/ppt/notesSlides/notesSlide88.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notesSlides/notesSlide95.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diagrams/quickStyle1.xml" ContentType="application/vnd.openxmlformats-officedocument.drawingml.diagramStyle+xml"/>
  <Override PartName="/ppt/notesSlides/notesSlide37.xml" ContentType="application/vnd.openxmlformats-officedocument.presentationml.notesSlide+xml"/>
  <Override PartName="/ppt/notesSlides/notesSlide55.xml" ContentType="application/vnd.openxmlformats-officedocument.presentationml.notesSlide+xml"/>
  <Override PartName="/ppt/notesSlides/notesSlide84.xml" ContentType="application/vnd.openxmlformats-officedocument.presentationml.notesSlide+xml"/>
  <Override PartName="/ppt/notesSlides/notesSlide100.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notesSlides/notesSlide91.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80.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slides/slide98.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diagrams/data1.xml" ContentType="application/vnd.openxmlformats-officedocument.drawingml.diagramData+xml"/>
  <Override PartName="/ppt/notesSlides/notesSlide89.xml" ContentType="application/vnd.openxmlformats-officedocument.presentationml.notesSlide+xml"/>
  <Override PartName="/ppt/slides/slide29.xml" ContentType="application/vnd.openxmlformats-officedocument.presentationml.slide+xml"/>
  <Override PartName="/ppt/slides/slide76.xml" ContentType="application/vnd.openxmlformats-officedocument.presentationml.slide+xml"/>
  <Override PartName="/ppt/diagrams/drawing2.xml" ContentType="application/vnd.ms-office.drawingml.diagramDrawing+xml"/>
  <Override PartName="/ppt/notesSlides/notesSlide78.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67.xml" ContentType="application/vnd.openxmlformats-officedocument.presentationml.notesSlid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92.xml" ContentType="application/vnd.openxmlformats-officedocument.presentationml.notesSlide+xml"/>
  <Override PartName="/ppt/notesSlides/notesSlide101.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notesSlides/notesSlide81.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s/slide48.xml" ContentType="application/vnd.openxmlformats-officedocument.presentationml.slide+xml"/>
  <Override PartName="/ppt/slides/slide95.xml" ContentType="application/vnd.openxmlformats-officedocument.presentationml.slide+xml"/>
  <Override PartName="/ppt/notesSlides/notesSlide3.xml" ContentType="application/vnd.openxmlformats-officedocument.presentationml.notesSlide+xml"/>
  <Override PartName="/ppt/notesSlides/notesSlide97.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notesSlides/notesSlide39.xml" ContentType="application/vnd.openxmlformats-officedocument.presentationml.notesSlide+xml"/>
  <Override PartName="/ppt/notesSlides/notesSlide8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9"/>
  </p:notesMasterIdLst>
  <p:handoutMasterIdLst>
    <p:handoutMasterId r:id="rId110"/>
  </p:handoutMasterIdLst>
  <p:sldIdLst>
    <p:sldId id="256" r:id="rId2"/>
    <p:sldId id="448" r:id="rId3"/>
    <p:sldId id="544" r:id="rId4"/>
    <p:sldId id="586" r:id="rId5"/>
    <p:sldId id="257" r:id="rId6"/>
    <p:sldId id="261" r:id="rId7"/>
    <p:sldId id="451" r:id="rId8"/>
    <p:sldId id="534" r:id="rId9"/>
    <p:sldId id="481" r:id="rId10"/>
    <p:sldId id="449" r:id="rId11"/>
    <p:sldId id="460" r:id="rId12"/>
    <p:sldId id="501" r:id="rId13"/>
    <p:sldId id="502" r:id="rId14"/>
    <p:sldId id="513" r:id="rId15"/>
    <p:sldId id="529" r:id="rId16"/>
    <p:sldId id="530" r:id="rId17"/>
    <p:sldId id="493" r:id="rId18"/>
    <p:sldId id="465" r:id="rId19"/>
    <p:sldId id="503" r:id="rId20"/>
    <p:sldId id="516" r:id="rId21"/>
    <p:sldId id="508" r:id="rId22"/>
    <p:sldId id="518" r:id="rId23"/>
    <p:sldId id="519" r:id="rId24"/>
    <p:sldId id="509" r:id="rId25"/>
    <p:sldId id="453" r:id="rId26"/>
    <p:sldId id="520" r:id="rId27"/>
    <p:sldId id="450" r:id="rId28"/>
    <p:sldId id="510" r:id="rId29"/>
    <p:sldId id="521" r:id="rId30"/>
    <p:sldId id="455" r:id="rId31"/>
    <p:sldId id="523" r:id="rId32"/>
    <p:sldId id="524" r:id="rId33"/>
    <p:sldId id="525" r:id="rId34"/>
    <p:sldId id="456" r:id="rId35"/>
    <p:sldId id="536" r:id="rId36"/>
    <p:sldId id="527" r:id="rId37"/>
    <p:sldId id="528" r:id="rId38"/>
    <p:sldId id="542" r:id="rId39"/>
    <p:sldId id="522" r:id="rId40"/>
    <p:sldId id="494" r:id="rId41"/>
    <p:sldId id="479" r:id="rId42"/>
    <p:sldId id="505" r:id="rId43"/>
    <p:sldId id="507" r:id="rId44"/>
    <p:sldId id="488" r:id="rId45"/>
    <p:sldId id="575" r:id="rId46"/>
    <p:sldId id="545" r:id="rId47"/>
    <p:sldId id="546" r:id="rId48"/>
    <p:sldId id="548" r:id="rId49"/>
    <p:sldId id="549" r:id="rId50"/>
    <p:sldId id="550" r:id="rId51"/>
    <p:sldId id="555" r:id="rId52"/>
    <p:sldId id="551" r:id="rId53"/>
    <p:sldId id="554" r:id="rId54"/>
    <p:sldId id="552" r:id="rId55"/>
    <p:sldId id="499" r:id="rId56"/>
    <p:sldId id="587" r:id="rId57"/>
    <p:sldId id="599" r:id="rId58"/>
    <p:sldId id="600" r:id="rId59"/>
    <p:sldId id="601" r:id="rId60"/>
    <p:sldId id="602" r:id="rId61"/>
    <p:sldId id="593" r:id="rId62"/>
    <p:sldId id="594" r:id="rId63"/>
    <p:sldId id="595" r:id="rId64"/>
    <p:sldId id="596" r:id="rId65"/>
    <p:sldId id="597" r:id="rId66"/>
    <p:sldId id="598" r:id="rId67"/>
    <p:sldId id="473" r:id="rId68"/>
    <p:sldId id="543" r:id="rId69"/>
    <p:sldId id="484" r:id="rId70"/>
    <p:sldId id="485" r:id="rId71"/>
    <p:sldId id="490" r:id="rId72"/>
    <p:sldId id="491" r:id="rId73"/>
    <p:sldId id="492" r:id="rId74"/>
    <p:sldId id="541" r:id="rId75"/>
    <p:sldId id="474" r:id="rId76"/>
    <p:sldId id="475" r:id="rId77"/>
    <p:sldId id="477" r:id="rId78"/>
    <p:sldId id="480" r:id="rId79"/>
    <p:sldId id="486" r:id="rId80"/>
    <p:sldId id="461" r:id="rId81"/>
    <p:sldId id="463" r:id="rId82"/>
    <p:sldId id="464" r:id="rId83"/>
    <p:sldId id="495" r:id="rId84"/>
    <p:sldId id="556" r:id="rId85"/>
    <p:sldId id="557" r:id="rId86"/>
    <p:sldId id="558" r:id="rId87"/>
    <p:sldId id="559" r:id="rId88"/>
    <p:sldId id="560" r:id="rId89"/>
    <p:sldId id="561" r:id="rId90"/>
    <p:sldId id="562" r:id="rId91"/>
    <p:sldId id="563" r:id="rId92"/>
    <p:sldId id="564" r:id="rId93"/>
    <p:sldId id="565" r:id="rId94"/>
    <p:sldId id="566" r:id="rId95"/>
    <p:sldId id="567" r:id="rId96"/>
    <p:sldId id="568" r:id="rId97"/>
    <p:sldId id="569" r:id="rId98"/>
    <p:sldId id="570" r:id="rId99"/>
    <p:sldId id="571" r:id="rId100"/>
    <p:sldId id="572" r:id="rId101"/>
    <p:sldId id="573" r:id="rId102"/>
    <p:sldId id="498" r:id="rId103"/>
    <p:sldId id="574" r:id="rId104"/>
    <p:sldId id="264" r:id="rId105"/>
    <p:sldId id="603" r:id="rId106"/>
    <p:sldId id="604" r:id="rId107"/>
    <p:sldId id="447" r:id="rId10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Zahra Dsouza" initials="ZD"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405" autoAdjust="0"/>
    <p:restoredTop sz="81000" autoAdjust="0"/>
  </p:normalViewPr>
  <p:slideViewPr>
    <p:cSldViewPr snapToGrid="0" snapToObjects="1">
      <p:cViewPr>
        <p:scale>
          <a:sx n="64" d="100"/>
          <a:sy n="64" d="100"/>
        </p:scale>
        <p:origin x="-1314" y="-84"/>
      </p:cViewPr>
      <p:guideLst>
        <p:guide orient="horz" pos="2160"/>
        <p:guide pos="2880"/>
      </p:guideLst>
    </p:cSldViewPr>
  </p:slideViewPr>
  <p:outlineViewPr>
    <p:cViewPr>
      <p:scale>
        <a:sx n="33" d="100"/>
        <a:sy n="33" d="100"/>
      </p:scale>
      <p:origin x="0" y="51354"/>
    </p:cViewPr>
    <p:sldLst>
      <p:sld r:id="rId1" collapse="1"/>
      <p:sld r:id="rId2" collapse="1"/>
    </p:sldLst>
  </p:outlineViewPr>
  <p:notesTextViewPr>
    <p:cViewPr>
      <p:scale>
        <a:sx n="125" d="100"/>
        <a:sy n="125" d="100"/>
      </p:scale>
      <p:origin x="0" y="792"/>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presProps" Target="pres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handoutMaster" Target="handoutMasters/handoutMaster1.xml"/><Relationship Id="rId115"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notesMaster" Target="notesMasters/notesMaster1.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_rels/viewProps.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88B850C-5D29-403E-AB03-D48CBA291330}" type="doc">
      <dgm:prSet loTypeId="urn:microsoft.com/office/officeart/2005/8/layout/arrow2" loCatId="process" qsTypeId="urn:microsoft.com/office/officeart/2005/8/quickstyle/simple1" qsCatId="simple" csTypeId="urn:microsoft.com/office/officeart/2005/8/colors/accent1_2" csCatId="accent1" phldr="1"/>
      <dgm:spPr/>
    </dgm:pt>
    <dgm:pt modelId="{ADB1028C-1369-42B9-BB72-19AF1F4894F6}">
      <dgm:prSet phldrT="[Text]"/>
      <dgm:spPr/>
      <dgm:t>
        <a:bodyPr/>
        <a:lstStyle/>
        <a:p>
          <a:pPr algn="just"/>
          <a:r>
            <a:rPr lang="en-US" b="1" u="sng" dirty="0" smtClean="0"/>
            <a:t>Obavezna saradnja </a:t>
          </a:r>
          <a:r>
            <a:t>sa pravnim mandatom</a:t>
          </a:r>
          <a:endParaRPr lang="sr-Latn-CS" dirty="0"/>
        </a:p>
      </dgm:t>
    </dgm:pt>
    <dgm:pt modelId="{0C454BE4-4A03-458B-8757-F88EEB14AC77}" type="parTrans" cxnId="{367FF254-C9A4-4932-9AC7-4A743CC68763}">
      <dgm:prSet/>
      <dgm:spPr/>
      <dgm:t>
        <a:bodyPr/>
        <a:lstStyle/>
        <a:p>
          <a:endParaRPr lang="en-US"/>
        </a:p>
      </dgm:t>
    </dgm:pt>
    <dgm:pt modelId="{6B14AAE7-21E2-449C-9D76-6A1BE137A8B4}" type="sibTrans" cxnId="{367FF254-C9A4-4932-9AC7-4A743CC68763}">
      <dgm:prSet/>
      <dgm:spPr/>
      <dgm:t>
        <a:bodyPr/>
        <a:lstStyle/>
        <a:p>
          <a:endParaRPr lang="en-US"/>
        </a:p>
      </dgm:t>
    </dgm:pt>
    <dgm:pt modelId="{E011E8E5-2116-4891-AF84-365D5E4FF14C}">
      <dgm:prSet phldrT="[Text]"/>
      <dgm:spPr/>
      <dgm:t>
        <a:bodyPr/>
        <a:lstStyle/>
        <a:p>
          <a:pPr algn="just"/>
          <a:r>
            <a:rPr lang="en-US" b="1" u="sng" dirty="0" smtClean="0"/>
            <a:t>Dobrovoljna saradnja sa pravnim mandatom</a:t>
          </a:r>
          <a:endParaRPr lang="sr-Latn-CS" b="1" u="sng" dirty="0"/>
        </a:p>
      </dgm:t>
    </dgm:pt>
    <dgm:pt modelId="{F06D76BD-A594-424D-81FC-3A18C1966CDF}" type="parTrans" cxnId="{89836BEC-2BD5-40FC-9CCE-ACA22E379128}">
      <dgm:prSet/>
      <dgm:spPr/>
      <dgm:t>
        <a:bodyPr/>
        <a:lstStyle/>
        <a:p>
          <a:endParaRPr lang="en-US"/>
        </a:p>
      </dgm:t>
    </dgm:pt>
    <dgm:pt modelId="{0C3F2DE9-9C36-45B8-AC94-4FD538B3ED87}" type="sibTrans" cxnId="{89836BEC-2BD5-40FC-9CCE-ACA22E379128}">
      <dgm:prSet/>
      <dgm:spPr/>
      <dgm:t>
        <a:bodyPr/>
        <a:lstStyle/>
        <a:p>
          <a:endParaRPr lang="en-US"/>
        </a:p>
      </dgm:t>
    </dgm:pt>
    <dgm:pt modelId="{4011865C-D35B-426C-A57F-E2F8F1C16EC4}">
      <dgm:prSet phldrT="[Text]"/>
      <dgm:spPr/>
      <dgm:t>
        <a:bodyPr/>
        <a:lstStyle/>
        <a:p>
          <a:pPr algn="just"/>
          <a:r>
            <a:rPr lang="en-US" b="1" u="sng" dirty="0" smtClean="0"/>
            <a:t>Dobrovoljna saradnja bez obzira na zakonski mandat</a:t>
          </a:r>
          <a:r>
            <a:t> (eventualno sa pravnim podsticajima)</a:t>
          </a:r>
          <a:endParaRPr lang="sr-Latn-CS" dirty="0"/>
        </a:p>
      </dgm:t>
    </dgm:pt>
    <dgm:pt modelId="{620D0191-344E-43A2-8BDA-D1CEE275FC40}" type="parTrans" cxnId="{E72AF96E-20CC-44F8-9313-6C6BF6CB81CC}">
      <dgm:prSet/>
      <dgm:spPr/>
      <dgm:t>
        <a:bodyPr/>
        <a:lstStyle/>
        <a:p>
          <a:endParaRPr lang="en-US"/>
        </a:p>
      </dgm:t>
    </dgm:pt>
    <dgm:pt modelId="{19A628CC-93EF-4EF0-98CA-31F58D478B7A}" type="sibTrans" cxnId="{E72AF96E-20CC-44F8-9313-6C6BF6CB81CC}">
      <dgm:prSet/>
      <dgm:spPr/>
      <dgm:t>
        <a:bodyPr/>
        <a:lstStyle/>
        <a:p>
          <a:endParaRPr lang="en-US"/>
        </a:p>
      </dgm:t>
    </dgm:pt>
    <dgm:pt modelId="{628A16A1-9B6C-41A0-9E97-12C4110CDF45}" type="pres">
      <dgm:prSet presAssocID="{388B850C-5D29-403E-AB03-D48CBA291330}" presName="arrowDiagram" presStyleCnt="0">
        <dgm:presLayoutVars>
          <dgm:chMax val="5"/>
          <dgm:dir/>
          <dgm:resizeHandles val="exact"/>
        </dgm:presLayoutVars>
      </dgm:prSet>
      <dgm:spPr/>
    </dgm:pt>
    <dgm:pt modelId="{E7800EAA-A10C-4DC1-95A9-770E065063FD}" type="pres">
      <dgm:prSet presAssocID="{388B850C-5D29-403E-AB03-D48CBA291330}" presName="arrow" presStyleLbl="bgShp" presStyleIdx="0" presStyleCnt="1"/>
      <dgm:spPr/>
    </dgm:pt>
    <dgm:pt modelId="{CDE8FB05-52F1-47FC-A2AB-C234B7EF5917}" type="pres">
      <dgm:prSet presAssocID="{388B850C-5D29-403E-AB03-D48CBA291330}" presName="arrowDiagram3" presStyleCnt="0"/>
      <dgm:spPr/>
    </dgm:pt>
    <dgm:pt modelId="{BE33558A-DC4C-4FDB-B864-45FE9E1BD890}" type="pres">
      <dgm:prSet presAssocID="{ADB1028C-1369-42B9-BB72-19AF1F4894F6}" presName="bullet3a" presStyleLbl="node1" presStyleIdx="0" presStyleCnt="3"/>
      <dgm:spPr/>
    </dgm:pt>
    <dgm:pt modelId="{770AABD4-E811-4272-BF10-7BDA78FD4DE0}" type="pres">
      <dgm:prSet presAssocID="{ADB1028C-1369-42B9-BB72-19AF1F4894F6}" presName="textBox3a" presStyleLbl="revTx" presStyleIdx="0" presStyleCnt="3">
        <dgm:presLayoutVars>
          <dgm:bulletEnabled val="1"/>
        </dgm:presLayoutVars>
      </dgm:prSet>
      <dgm:spPr/>
      <dgm:t>
        <a:bodyPr/>
        <a:lstStyle/>
        <a:p>
          <a:endParaRPr lang="en-US"/>
        </a:p>
      </dgm:t>
    </dgm:pt>
    <dgm:pt modelId="{CFF06B7C-37D8-441C-B976-4A4262887E62}" type="pres">
      <dgm:prSet presAssocID="{E011E8E5-2116-4891-AF84-365D5E4FF14C}" presName="bullet3b" presStyleLbl="node1" presStyleIdx="1" presStyleCnt="3"/>
      <dgm:spPr/>
    </dgm:pt>
    <dgm:pt modelId="{58211350-30BF-450A-8758-89D396676A3C}" type="pres">
      <dgm:prSet presAssocID="{E011E8E5-2116-4891-AF84-365D5E4FF14C}" presName="textBox3b" presStyleLbl="revTx" presStyleIdx="1" presStyleCnt="3">
        <dgm:presLayoutVars>
          <dgm:bulletEnabled val="1"/>
        </dgm:presLayoutVars>
      </dgm:prSet>
      <dgm:spPr/>
      <dgm:t>
        <a:bodyPr/>
        <a:lstStyle/>
        <a:p>
          <a:endParaRPr lang="en-US"/>
        </a:p>
      </dgm:t>
    </dgm:pt>
    <dgm:pt modelId="{4CEC79C7-DDF2-408C-9EA1-8B48B1B783CD}" type="pres">
      <dgm:prSet presAssocID="{4011865C-D35B-426C-A57F-E2F8F1C16EC4}" presName="bullet3c" presStyleLbl="node1" presStyleIdx="2" presStyleCnt="3"/>
      <dgm:spPr/>
    </dgm:pt>
    <dgm:pt modelId="{54FA3089-450C-4953-BBD4-2ED812225A7E}" type="pres">
      <dgm:prSet presAssocID="{4011865C-D35B-426C-A57F-E2F8F1C16EC4}" presName="textBox3c" presStyleLbl="revTx" presStyleIdx="2" presStyleCnt="3">
        <dgm:presLayoutVars>
          <dgm:bulletEnabled val="1"/>
        </dgm:presLayoutVars>
      </dgm:prSet>
      <dgm:spPr/>
      <dgm:t>
        <a:bodyPr/>
        <a:lstStyle/>
        <a:p>
          <a:endParaRPr lang="en-US"/>
        </a:p>
      </dgm:t>
    </dgm:pt>
  </dgm:ptLst>
  <dgm:cxnLst>
    <dgm:cxn modelId="{561E4F04-9F96-4C4D-9170-09629070CE86}" type="presOf" srcId="{E011E8E5-2116-4891-AF84-365D5E4FF14C}" destId="{58211350-30BF-450A-8758-89D396676A3C}" srcOrd="0" destOrd="0" presId="urn:microsoft.com/office/officeart/2005/8/layout/arrow2"/>
    <dgm:cxn modelId="{3FC77600-9BA8-4415-8146-7D3482B775F3}" type="presOf" srcId="{4011865C-D35B-426C-A57F-E2F8F1C16EC4}" destId="{54FA3089-450C-4953-BBD4-2ED812225A7E}" srcOrd="0" destOrd="0" presId="urn:microsoft.com/office/officeart/2005/8/layout/arrow2"/>
    <dgm:cxn modelId="{367FF254-C9A4-4932-9AC7-4A743CC68763}" srcId="{388B850C-5D29-403E-AB03-D48CBA291330}" destId="{ADB1028C-1369-42B9-BB72-19AF1F4894F6}" srcOrd="0" destOrd="0" parTransId="{0C454BE4-4A03-458B-8757-F88EEB14AC77}" sibTransId="{6B14AAE7-21E2-449C-9D76-6A1BE137A8B4}"/>
    <dgm:cxn modelId="{89836BEC-2BD5-40FC-9CCE-ACA22E379128}" srcId="{388B850C-5D29-403E-AB03-D48CBA291330}" destId="{E011E8E5-2116-4891-AF84-365D5E4FF14C}" srcOrd="1" destOrd="0" parTransId="{F06D76BD-A594-424D-81FC-3A18C1966CDF}" sibTransId="{0C3F2DE9-9C36-45B8-AC94-4FD538B3ED87}"/>
    <dgm:cxn modelId="{7F6CE701-8621-4E82-99E1-1BD2D90F4401}" type="presOf" srcId="{388B850C-5D29-403E-AB03-D48CBA291330}" destId="{628A16A1-9B6C-41A0-9E97-12C4110CDF45}" srcOrd="0" destOrd="0" presId="urn:microsoft.com/office/officeart/2005/8/layout/arrow2"/>
    <dgm:cxn modelId="{F17752AB-E7BB-453B-A6F7-8DD9F7C12736}" type="presOf" srcId="{ADB1028C-1369-42B9-BB72-19AF1F4894F6}" destId="{770AABD4-E811-4272-BF10-7BDA78FD4DE0}" srcOrd="0" destOrd="0" presId="urn:microsoft.com/office/officeart/2005/8/layout/arrow2"/>
    <dgm:cxn modelId="{E72AF96E-20CC-44F8-9313-6C6BF6CB81CC}" srcId="{388B850C-5D29-403E-AB03-D48CBA291330}" destId="{4011865C-D35B-426C-A57F-E2F8F1C16EC4}" srcOrd="2" destOrd="0" parTransId="{620D0191-344E-43A2-8BDA-D1CEE275FC40}" sibTransId="{19A628CC-93EF-4EF0-98CA-31F58D478B7A}"/>
    <dgm:cxn modelId="{B5906E50-7A46-42AA-A6A1-4FA8EC192FED}" type="presParOf" srcId="{628A16A1-9B6C-41A0-9E97-12C4110CDF45}" destId="{E7800EAA-A10C-4DC1-95A9-770E065063FD}" srcOrd="0" destOrd="0" presId="urn:microsoft.com/office/officeart/2005/8/layout/arrow2"/>
    <dgm:cxn modelId="{CA494F9D-6973-49E1-9291-E1BCFF002E23}" type="presParOf" srcId="{628A16A1-9B6C-41A0-9E97-12C4110CDF45}" destId="{CDE8FB05-52F1-47FC-A2AB-C234B7EF5917}" srcOrd="1" destOrd="0" presId="urn:microsoft.com/office/officeart/2005/8/layout/arrow2"/>
    <dgm:cxn modelId="{FCC41E68-6FD7-4021-9190-C11EB198C529}" type="presParOf" srcId="{CDE8FB05-52F1-47FC-A2AB-C234B7EF5917}" destId="{BE33558A-DC4C-4FDB-B864-45FE9E1BD890}" srcOrd="0" destOrd="0" presId="urn:microsoft.com/office/officeart/2005/8/layout/arrow2"/>
    <dgm:cxn modelId="{E748DCC9-10C9-4127-AA2F-7399B448E07A}" type="presParOf" srcId="{CDE8FB05-52F1-47FC-A2AB-C234B7EF5917}" destId="{770AABD4-E811-4272-BF10-7BDA78FD4DE0}" srcOrd="1" destOrd="0" presId="urn:microsoft.com/office/officeart/2005/8/layout/arrow2"/>
    <dgm:cxn modelId="{2D4D04D7-E804-4574-8B5D-544BD15F5956}" type="presParOf" srcId="{CDE8FB05-52F1-47FC-A2AB-C234B7EF5917}" destId="{CFF06B7C-37D8-441C-B976-4A4262887E62}" srcOrd="2" destOrd="0" presId="urn:microsoft.com/office/officeart/2005/8/layout/arrow2"/>
    <dgm:cxn modelId="{7504B5E5-C730-40B3-A3CE-6304E0E2882C}" type="presParOf" srcId="{CDE8FB05-52F1-47FC-A2AB-C234B7EF5917}" destId="{58211350-30BF-450A-8758-89D396676A3C}" srcOrd="3" destOrd="0" presId="urn:microsoft.com/office/officeart/2005/8/layout/arrow2"/>
    <dgm:cxn modelId="{A554B665-08DF-4B64-B0AF-09D55B64CBA9}" type="presParOf" srcId="{CDE8FB05-52F1-47FC-A2AB-C234B7EF5917}" destId="{4CEC79C7-DDF2-408C-9EA1-8B48B1B783CD}" srcOrd="4" destOrd="0" presId="urn:microsoft.com/office/officeart/2005/8/layout/arrow2"/>
    <dgm:cxn modelId="{6F9559C0-F8D4-42DE-962E-DFAAF3C30B6A}" type="presParOf" srcId="{CDE8FB05-52F1-47FC-A2AB-C234B7EF5917}" destId="{54FA3089-450C-4953-BBD4-2ED812225A7E}" srcOrd="5" destOrd="0" presId="urn:microsoft.com/office/officeart/2005/8/layout/arrow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88B850C-5D29-403E-AB03-D48CBA291330}" type="doc">
      <dgm:prSet loTypeId="urn:microsoft.com/office/officeart/2005/8/layout/arrow2" loCatId="process" qsTypeId="urn:microsoft.com/office/officeart/2005/8/quickstyle/simple1" qsCatId="simple" csTypeId="urn:microsoft.com/office/officeart/2005/8/colors/accent1_2" csCatId="accent1" phldr="1"/>
      <dgm:spPr/>
    </dgm:pt>
    <dgm:pt modelId="{ADB1028C-1369-42B9-BB72-19AF1F4894F6}">
      <dgm:prSet phldrT="[Text]"/>
      <dgm:spPr/>
      <dgm:t>
        <a:bodyPr/>
        <a:lstStyle/>
        <a:p>
          <a:pPr algn="just"/>
          <a:r>
            <a:rPr dirty="0" err="1"/>
            <a:t>Obavezna</a:t>
          </a:r>
          <a:r>
            <a:rPr dirty="0"/>
            <a:t> </a:t>
          </a:r>
          <a:r>
            <a:rPr dirty="0" err="1"/>
            <a:t>saradnja</a:t>
          </a:r>
          <a:r>
            <a:rPr dirty="0"/>
            <a:t> </a:t>
          </a:r>
          <a:r>
            <a:rPr dirty="0" err="1"/>
            <a:t>sa</a:t>
          </a:r>
          <a:r>
            <a:rPr dirty="0"/>
            <a:t> </a:t>
          </a:r>
          <a:r>
            <a:rPr dirty="0" err="1"/>
            <a:t>pravnim</a:t>
          </a:r>
          <a:r>
            <a:rPr dirty="0"/>
            <a:t> </a:t>
          </a:r>
          <a:r>
            <a:rPr dirty="0" err="1" smtClean="0"/>
            <a:t>ovlašćenjem</a:t>
          </a:r>
          <a:r>
            <a:rPr dirty="0" smtClean="0"/>
            <a:t>(</a:t>
          </a:r>
          <a:r>
            <a:rPr dirty="0" err="1" smtClean="0"/>
            <a:t>prema</a:t>
          </a:r>
          <a:r>
            <a:rPr dirty="0" smtClean="0"/>
            <a:t> </a:t>
          </a:r>
          <a:r>
            <a:rPr dirty="0" err="1"/>
            <a:t>ugovoru</a:t>
          </a:r>
          <a:r>
            <a:rPr dirty="0"/>
            <a:t> o </a:t>
          </a:r>
          <a:r>
            <a:rPr dirty="0" err="1"/>
            <a:t>međusobnoj</a:t>
          </a:r>
          <a:r>
            <a:rPr dirty="0"/>
            <a:t> </a:t>
          </a:r>
          <a:r>
            <a:rPr dirty="0" err="1"/>
            <a:t>pravnoj</a:t>
          </a:r>
          <a:r>
            <a:rPr dirty="0"/>
            <a:t> </a:t>
          </a:r>
          <a:r>
            <a:rPr dirty="0" err="1"/>
            <a:t>pomoći</a:t>
          </a:r>
          <a:r>
            <a:rPr dirty="0"/>
            <a:t> </a:t>
          </a:r>
          <a:r>
            <a:rPr dirty="0" err="1"/>
            <a:t>ili</a:t>
          </a:r>
          <a:r>
            <a:rPr dirty="0"/>
            <a:t> </a:t>
          </a:r>
          <a:r>
            <a:rPr dirty="0" err="1"/>
            <a:t>izdatog</a:t>
          </a:r>
          <a:r>
            <a:rPr dirty="0"/>
            <a:t> </a:t>
          </a:r>
          <a:r>
            <a:rPr dirty="0" err="1"/>
            <a:t>naloga</a:t>
          </a:r>
          <a:r>
            <a:rPr dirty="0"/>
            <a:t>)</a:t>
          </a:r>
          <a:endParaRPr lang="sr-Latn-CS" dirty="0"/>
        </a:p>
      </dgm:t>
    </dgm:pt>
    <dgm:pt modelId="{0C454BE4-4A03-458B-8757-F88EEB14AC77}" type="parTrans" cxnId="{367FF254-C9A4-4932-9AC7-4A743CC68763}">
      <dgm:prSet/>
      <dgm:spPr/>
      <dgm:t>
        <a:bodyPr/>
        <a:lstStyle/>
        <a:p>
          <a:endParaRPr lang="en-US"/>
        </a:p>
      </dgm:t>
    </dgm:pt>
    <dgm:pt modelId="{6B14AAE7-21E2-449C-9D76-6A1BE137A8B4}" type="sibTrans" cxnId="{367FF254-C9A4-4932-9AC7-4A743CC68763}">
      <dgm:prSet/>
      <dgm:spPr/>
      <dgm:t>
        <a:bodyPr/>
        <a:lstStyle/>
        <a:p>
          <a:endParaRPr lang="en-US"/>
        </a:p>
      </dgm:t>
    </dgm:pt>
    <dgm:pt modelId="{E011E8E5-2116-4891-AF84-365D5E4FF14C}">
      <dgm:prSet phldrT="[Text]"/>
      <dgm:spPr/>
      <dgm:t>
        <a:bodyPr/>
        <a:lstStyle/>
        <a:p>
          <a:pPr algn="just"/>
          <a:r>
            <a:t>Dobrovoljna saradnja sa pravnim ovlašćenjem (npr. Član 32. Budapeštanske konvencije)</a:t>
          </a:r>
          <a:endParaRPr lang="sr-Latn-CS" dirty="0"/>
        </a:p>
      </dgm:t>
    </dgm:pt>
    <dgm:pt modelId="{F06D76BD-A594-424D-81FC-3A18C1966CDF}" type="parTrans" cxnId="{89836BEC-2BD5-40FC-9CCE-ACA22E379128}">
      <dgm:prSet/>
      <dgm:spPr/>
      <dgm:t>
        <a:bodyPr/>
        <a:lstStyle/>
        <a:p>
          <a:endParaRPr lang="en-US"/>
        </a:p>
      </dgm:t>
    </dgm:pt>
    <dgm:pt modelId="{0C3F2DE9-9C36-45B8-AC94-4FD538B3ED87}" type="sibTrans" cxnId="{89836BEC-2BD5-40FC-9CCE-ACA22E379128}">
      <dgm:prSet/>
      <dgm:spPr/>
      <dgm:t>
        <a:bodyPr/>
        <a:lstStyle/>
        <a:p>
          <a:endParaRPr lang="en-US"/>
        </a:p>
      </dgm:t>
    </dgm:pt>
    <dgm:pt modelId="{4011865C-D35B-426C-A57F-E2F8F1C16EC4}">
      <dgm:prSet phldrT="[Text]"/>
      <dgm:spPr/>
      <dgm:t>
        <a:bodyPr/>
        <a:lstStyle/>
        <a:p>
          <a:pPr algn="just"/>
          <a:r>
            <a:t>Dobrovoljna saradnja bez obzira na pravno ovlašćenje (direktna saradnja sa davaocima usluga u inostranstvu)</a:t>
          </a:r>
          <a:endParaRPr lang="sr-Latn-CS" dirty="0"/>
        </a:p>
      </dgm:t>
    </dgm:pt>
    <dgm:pt modelId="{620D0191-344E-43A2-8BDA-D1CEE275FC40}" type="parTrans" cxnId="{E72AF96E-20CC-44F8-9313-6C6BF6CB81CC}">
      <dgm:prSet/>
      <dgm:spPr/>
      <dgm:t>
        <a:bodyPr/>
        <a:lstStyle/>
        <a:p>
          <a:endParaRPr lang="en-US"/>
        </a:p>
      </dgm:t>
    </dgm:pt>
    <dgm:pt modelId="{19A628CC-93EF-4EF0-98CA-31F58D478B7A}" type="sibTrans" cxnId="{E72AF96E-20CC-44F8-9313-6C6BF6CB81CC}">
      <dgm:prSet/>
      <dgm:spPr/>
      <dgm:t>
        <a:bodyPr/>
        <a:lstStyle/>
        <a:p>
          <a:endParaRPr lang="en-US"/>
        </a:p>
      </dgm:t>
    </dgm:pt>
    <dgm:pt modelId="{628A16A1-9B6C-41A0-9E97-12C4110CDF45}" type="pres">
      <dgm:prSet presAssocID="{388B850C-5D29-403E-AB03-D48CBA291330}" presName="arrowDiagram" presStyleCnt="0">
        <dgm:presLayoutVars>
          <dgm:chMax val="5"/>
          <dgm:dir/>
          <dgm:resizeHandles val="exact"/>
        </dgm:presLayoutVars>
      </dgm:prSet>
      <dgm:spPr/>
    </dgm:pt>
    <dgm:pt modelId="{E7800EAA-A10C-4DC1-95A9-770E065063FD}" type="pres">
      <dgm:prSet presAssocID="{388B850C-5D29-403E-AB03-D48CBA291330}" presName="arrow" presStyleLbl="bgShp" presStyleIdx="0" presStyleCnt="1"/>
      <dgm:spPr/>
    </dgm:pt>
    <dgm:pt modelId="{CDE8FB05-52F1-47FC-A2AB-C234B7EF5917}" type="pres">
      <dgm:prSet presAssocID="{388B850C-5D29-403E-AB03-D48CBA291330}" presName="arrowDiagram3" presStyleCnt="0"/>
      <dgm:spPr/>
    </dgm:pt>
    <dgm:pt modelId="{BE33558A-DC4C-4FDB-B864-45FE9E1BD890}" type="pres">
      <dgm:prSet presAssocID="{ADB1028C-1369-42B9-BB72-19AF1F4894F6}" presName="bullet3a" presStyleLbl="node1" presStyleIdx="0" presStyleCnt="3"/>
      <dgm:spPr/>
    </dgm:pt>
    <dgm:pt modelId="{770AABD4-E811-4272-BF10-7BDA78FD4DE0}" type="pres">
      <dgm:prSet presAssocID="{ADB1028C-1369-42B9-BB72-19AF1F4894F6}" presName="textBox3a" presStyleLbl="revTx" presStyleIdx="0" presStyleCnt="3" custScaleY="157976">
        <dgm:presLayoutVars>
          <dgm:bulletEnabled val="1"/>
        </dgm:presLayoutVars>
      </dgm:prSet>
      <dgm:spPr/>
      <dgm:t>
        <a:bodyPr/>
        <a:lstStyle/>
        <a:p>
          <a:endParaRPr lang="en-US"/>
        </a:p>
      </dgm:t>
    </dgm:pt>
    <dgm:pt modelId="{CFF06B7C-37D8-441C-B976-4A4262887E62}" type="pres">
      <dgm:prSet presAssocID="{E011E8E5-2116-4891-AF84-365D5E4FF14C}" presName="bullet3b" presStyleLbl="node1" presStyleIdx="1" presStyleCnt="3"/>
      <dgm:spPr/>
    </dgm:pt>
    <dgm:pt modelId="{58211350-30BF-450A-8758-89D396676A3C}" type="pres">
      <dgm:prSet presAssocID="{E011E8E5-2116-4891-AF84-365D5E4FF14C}" presName="textBox3b" presStyleLbl="revTx" presStyleIdx="1" presStyleCnt="3">
        <dgm:presLayoutVars>
          <dgm:bulletEnabled val="1"/>
        </dgm:presLayoutVars>
      </dgm:prSet>
      <dgm:spPr/>
      <dgm:t>
        <a:bodyPr/>
        <a:lstStyle/>
        <a:p>
          <a:endParaRPr lang="en-US"/>
        </a:p>
      </dgm:t>
    </dgm:pt>
    <dgm:pt modelId="{4CEC79C7-DDF2-408C-9EA1-8B48B1B783CD}" type="pres">
      <dgm:prSet presAssocID="{4011865C-D35B-426C-A57F-E2F8F1C16EC4}" presName="bullet3c" presStyleLbl="node1" presStyleIdx="2" presStyleCnt="3"/>
      <dgm:spPr/>
    </dgm:pt>
    <dgm:pt modelId="{54FA3089-450C-4953-BBD4-2ED812225A7E}" type="pres">
      <dgm:prSet presAssocID="{4011865C-D35B-426C-A57F-E2F8F1C16EC4}" presName="textBox3c" presStyleLbl="revTx" presStyleIdx="2" presStyleCnt="3">
        <dgm:presLayoutVars>
          <dgm:bulletEnabled val="1"/>
        </dgm:presLayoutVars>
      </dgm:prSet>
      <dgm:spPr/>
      <dgm:t>
        <a:bodyPr/>
        <a:lstStyle/>
        <a:p>
          <a:endParaRPr lang="en-US"/>
        </a:p>
      </dgm:t>
    </dgm:pt>
  </dgm:ptLst>
  <dgm:cxnLst>
    <dgm:cxn modelId="{52073A56-EFB2-456E-9129-F7F46C28BE93}" type="presOf" srcId="{4011865C-D35B-426C-A57F-E2F8F1C16EC4}" destId="{54FA3089-450C-4953-BBD4-2ED812225A7E}" srcOrd="0" destOrd="0" presId="urn:microsoft.com/office/officeart/2005/8/layout/arrow2"/>
    <dgm:cxn modelId="{89836BEC-2BD5-40FC-9CCE-ACA22E379128}" srcId="{388B850C-5D29-403E-AB03-D48CBA291330}" destId="{E011E8E5-2116-4891-AF84-365D5E4FF14C}" srcOrd="1" destOrd="0" parTransId="{F06D76BD-A594-424D-81FC-3A18C1966CDF}" sibTransId="{0C3F2DE9-9C36-45B8-AC94-4FD538B3ED87}"/>
    <dgm:cxn modelId="{367FF254-C9A4-4932-9AC7-4A743CC68763}" srcId="{388B850C-5D29-403E-AB03-D48CBA291330}" destId="{ADB1028C-1369-42B9-BB72-19AF1F4894F6}" srcOrd="0" destOrd="0" parTransId="{0C454BE4-4A03-458B-8757-F88EEB14AC77}" sibTransId="{6B14AAE7-21E2-449C-9D76-6A1BE137A8B4}"/>
    <dgm:cxn modelId="{A7792EB9-FC6E-4137-BC3F-7569C95C0041}" type="presOf" srcId="{388B850C-5D29-403E-AB03-D48CBA291330}" destId="{628A16A1-9B6C-41A0-9E97-12C4110CDF45}" srcOrd="0" destOrd="0" presId="urn:microsoft.com/office/officeart/2005/8/layout/arrow2"/>
    <dgm:cxn modelId="{1C85B799-E9F1-488B-83E1-2AC910F8002E}" type="presOf" srcId="{ADB1028C-1369-42B9-BB72-19AF1F4894F6}" destId="{770AABD4-E811-4272-BF10-7BDA78FD4DE0}" srcOrd="0" destOrd="0" presId="urn:microsoft.com/office/officeart/2005/8/layout/arrow2"/>
    <dgm:cxn modelId="{E72AF96E-20CC-44F8-9313-6C6BF6CB81CC}" srcId="{388B850C-5D29-403E-AB03-D48CBA291330}" destId="{4011865C-D35B-426C-A57F-E2F8F1C16EC4}" srcOrd="2" destOrd="0" parTransId="{620D0191-344E-43A2-8BDA-D1CEE275FC40}" sibTransId="{19A628CC-93EF-4EF0-98CA-31F58D478B7A}"/>
    <dgm:cxn modelId="{6AF663A8-8B38-4111-A3F6-1F789ACBD6F0}" type="presOf" srcId="{E011E8E5-2116-4891-AF84-365D5E4FF14C}" destId="{58211350-30BF-450A-8758-89D396676A3C}" srcOrd="0" destOrd="0" presId="urn:microsoft.com/office/officeart/2005/8/layout/arrow2"/>
    <dgm:cxn modelId="{C828DE6D-5532-4ACC-99F1-A44802FDF0E7}" type="presParOf" srcId="{628A16A1-9B6C-41A0-9E97-12C4110CDF45}" destId="{E7800EAA-A10C-4DC1-95A9-770E065063FD}" srcOrd="0" destOrd="0" presId="urn:microsoft.com/office/officeart/2005/8/layout/arrow2"/>
    <dgm:cxn modelId="{E32E0658-7F4A-4690-AEB1-5FDC2D3FDADD}" type="presParOf" srcId="{628A16A1-9B6C-41A0-9E97-12C4110CDF45}" destId="{CDE8FB05-52F1-47FC-A2AB-C234B7EF5917}" srcOrd="1" destOrd="0" presId="urn:microsoft.com/office/officeart/2005/8/layout/arrow2"/>
    <dgm:cxn modelId="{39DA6E50-0D68-4B26-B137-97448D93FC0B}" type="presParOf" srcId="{CDE8FB05-52F1-47FC-A2AB-C234B7EF5917}" destId="{BE33558A-DC4C-4FDB-B864-45FE9E1BD890}" srcOrd="0" destOrd="0" presId="urn:microsoft.com/office/officeart/2005/8/layout/arrow2"/>
    <dgm:cxn modelId="{7B77E734-DC57-467C-8A38-32C326566471}" type="presParOf" srcId="{CDE8FB05-52F1-47FC-A2AB-C234B7EF5917}" destId="{770AABD4-E811-4272-BF10-7BDA78FD4DE0}" srcOrd="1" destOrd="0" presId="urn:microsoft.com/office/officeart/2005/8/layout/arrow2"/>
    <dgm:cxn modelId="{32F68295-CB4C-40A3-B6EA-F3E82956D25C}" type="presParOf" srcId="{CDE8FB05-52F1-47FC-A2AB-C234B7EF5917}" destId="{CFF06B7C-37D8-441C-B976-4A4262887E62}" srcOrd="2" destOrd="0" presId="urn:microsoft.com/office/officeart/2005/8/layout/arrow2"/>
    <dgm:cxn modelId="{35AEE971-6B9F-4281-B5AE-0452854D3185}" type="presParOf" srcId="{CDE8FB05-52F1-47FC-A2AB-C234B7EF5917}" destId="{58211350-30BF-450A-8758-89D396676A3C}" srcOrd="3" destOrd="0" presId="urn:microsoft.com/office/officeart/2005/8/layout/arrow2"/>
    <dgm:cxn modelId="{CA7A0211-C5AC-4A63-8155-35A4F07568E2}" type="presParOf" srcId="{CDE8FB05-52F1-47FC-A2AB-C234B7EF5917}" destId="{4CEC79C7-DDF2-408C-9EA1-8B48B1B783CD}" srcOrd="4" destOrd="0" presId="urn:microsoft.com/office/officeart/2005/8/layout/arrow2"/>
    <dgm:cxn modelId="{50400D57-256C-40E3-A405-45F4D90BEC14}" type="presParOf" srcId="{CDE8FB05-52F1-47FC-A2AB-C234B7EF5917}" destId="{54FA3089-450C-4953-BBD4-2ED812225A7E}" srcOrd="5" destOrd="0" presId="urn:microsoft.com/office/officeart/2005/8/layout/arrow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7800EAA-A10C-4DC1-95A9-770E065063FD}">
      <dsp:nvSpPr>
        <dsp:cNvPr id="0" name=""/>
        <dsp:cNvSpPr/>
      </dsp:nvSpPr>
      <dsp:spPr>
        <a:xfrm>
          <a:off x="494029" y="0"/>
          <a:ext cx="7241540" cy="4525963"/>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E33558A-DC4C-4FDB-B864-45FE9E1BD890}">
      <dsp:nvSpPr>
        <dsp:cNvPr id="0" name=""/>
        <dsp:cNvSpPr/>
      </dsp:nvSpPr>
      <dsp:spPr>
        <a:xfrm>
          <a:off x="1413705" y="3123819"/>
          <a:ext cx="188280" cy="18828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70AABD4-E811-4272-BF10-7BDA78FD4DE0}">
      <dsp:nvSpPr>
        <dsp:cNvPr id="0" name=""/>
        <dsp:cNvSpPr/>
      </dsp:nvSpPr>
      <dsp:spPr>
        <a:xfrm>
          <a:off x="1507845" y="3217959"/>
          <a:ext cx="1687279" cy="13080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766" tIns="0" rIns="0" bIns="0" numCol="1" spcCol="1270" anchor="t" anchorCtr="0">
          <a:noAutofit/>
        </a:bodyPr>
        <a:lstStyle/>
        <a:p>
          <a:pPr lvl="0" algn="just" defTabSz="933450">
            <a:lnSpc>
              <a:spcPct val="90000"/>
            </a:lnSpc>
            <a:spcBef>
              <a:spcPct val="0"/>
            </a:spcBef>
            <a:spcAft>
              <a:spcPct val="35000"/>
            </a:spcAft>
          </a:pPr>
          <a:r>
            <a:rPr lang="en-US" sz="2100" b="1" u="sng" kern="1200" dirty="0" smtClean="0"/>
            <a:t>Obavezna saradnja </a:t>
          </a:r>
          <a:r>
            <a:rPr sz="2100" kern="1200"/>
            <a:t>sa pravnim mandatom</a:t>
          </a:r>
          <a:endParaRPr lang="sr-Latn-CS" sz="2100" kern="1200" dirty="0"/>
        </a:p>
      </dsp:txBody>
      <dsp:txXfrm>
        <a:off x="1507845" y="3217959"/>
        <a:ext cx="1687279" cy="1308003"/>
      </dsp:txXfrm>
    </dsp:sp>
    <dsp:sp modelId="{CFF06B7C-37D8-441C-B976-4A4262887E62}">
      <dsp:nvSpPr>
        <dsp:cNvPr id="0" name=""/>
        <dsp:cNvSpPr/>
      </dsp:nvSpPr>
      <dsp:spPr>
        <a:xfrm>
          <a:off x="3075638" y="1893662"/>
          <a:ext cx="340352" cy="34035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8211350-30BF-450A-8758-89D396676A3C}">
      <dsp:nvSpPr>
        <dsp:cNvPr id="0" name=""/>
        <dsp:cNvSpPr/>
      </dsp:nvSpPr>
      <dsp:spPr>
        <a:xfrm>
          <a:off x="3245815" y="2063839"/>
          <a:ext cx="1737969" cy="24621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0346" tIns="0" rIns="0" bIns="0" numCol="1" spcCol="1270" anchor="t" anchorCtr="0">
          <a:noAutofit/>
        </a:bodyPr>
        <a:lstStyle/>
        <a:p>
          <a:pPr lvl="0" algn="just" defTabSz="933450">
            <a:lnSpc>
              <a:spcPct val="90000"/>
            </a:lnSpc>
            <a:spcBef>
              <a:spcPct val="0"/>
            </a:spcBef>
            <a:spcAft>
              <a:spcPct val="35000"/>
            </a:spcAft>
          </a:pPr>
          <a:r>
            <a:rPr lang="en-US" sz="2100" b="1" u="sng" kern="1200" dirty="0" smtClean="0"/>
            <a:t>Dobrovoljna saradnja sa pravnim mandatom</a:t>
          </a:r>
          <a:endParaRPr lang="sr-Latn-CS" sz="2100" b="1" u="sng" kern="1200" dirty="0"/>
        </a:p>
      </dsp:txBody>
      <dsp:txXfrm>
        <a:off x="3245815" y="2063839"/>
        <a:ext cx="1737969" cy="2462123"/>
      </dsp:txXfrm>
    </dsp:sp>
    <dsp:sp modelId="{4CEC79C7-DDF2-408C-9EA1-8B48B1B783CD}">
      <dsp:nvSpPr>
        <dsp:cNvPr id="0" name=""/>
        <dsp:cNvSpPr/>
      </dsp:nvSpPr>
      <dsp:spPr>
        <a:xfrm>
          <a:off x="5074304" y="1145068"/>
          <a:ext cx="470700" cy="47070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4FA3089-450C-4953-BBD4-2ED812225A7E}">
      <dsp:nvSpPr>
        <dsp:cNvPr id="0" name=""/>
        <dsp:cNvSpPr/>
      </dsp:nvSpPr>
      <dsp:spPr>
        <a:xfrm>
          <a:off x="5309654" y="1380418"/>
          <a:ext cx="1737969" cy="31455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9414" tIns="0" rIns="0" bIns="0" numCol="1" spcCol="1270" anchor="t" anchorCtr="0">
          <a:noAutofit/>
        </a:bodyPr>
        <a:lstStyle/>
        <a:p>
          <a:pPr lvl="0" algn="just" defTabSz="933450">
            <a:lnSpc>
              <a:spcPct val="90000"/>
            </a:lnSpc>
            <a:spcBef>
              <a:spcPct val="0"/>
            </a:spcBef>
            <a:spcAft>
              <a:spcPct val="35000"/>
            </a:spcAft>
          </a:pPr>
          <a:r>
            <a:rPr lang="en-US" sz="2100" b="1" u="sng" kern="1200" dirty="0" smtClean="0"/>
            <a:t>Dobrovoljna saradnja bez obzira na zakonski mandat</a:t>
          </a:r>
          <a:r>
            <a:rPr sz="2100" kern="1200"/>
            <a:t> (eventualno sa pravnim podsticajima)</a:t>
          </a:r>
          <a:endParaRPr lang="sr-Latn-CS" sz="2100" kern="1200" dirty="0"/>
        </a:p>
      </dsp:txBody>
      <dsp:txXfrm>
        <a:off x="5309654" y="1380418"/>
        <a:ext cx="1737969" cy="3145544"/>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7800EAA-A10C-4DC1-95A9-770E065063FD}">
      <dsp:nvSpPr>
        <dsp:cNvPr id="0" name=""/>
        <dsp:cNvSpPr/>
      </dsp:nvSpPr>
      <dsp:spPr>
        <a:xfrm>
          <a:off x="0" y="-211790"/>
          <a:ext cx="8387542" cy="5242213"/>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E33558A-DC4C-4FDB-B864-45FE9E1BD890}">
      <dsp:nvSpPr>
        <dsp:cNvPr id="0" name=""/>
        <dsp:cNvSpPr/>
      </dsp:nvSpPr>
      <dsp:spPr>
        <a:xfrm>
          <a:off x="1065217" y="3406384"/>
          <a:ext cx="218076" cy="21807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70AABD4-E811-4272-BF10-7BDA78FD4DE0}">
      <dsp:nvSpPr>
        <dsp:cNvPr id="0" name=""/>
        <dsp:cNvSpPr/>
      </dsp:nvSpPr>
      <dsp:spPr>
        <a:xfrm>
          <a:off x="1174255" y="3076254"/>
          <a:ext cx="1954297" cy="23933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5554" tIns="0" rIns="0" bIns="0" numCol="1" spcCol="1270" anchor="t" anchorCtr="0">
          <a:noAutofit/>
        </a:bodyPr>
        <a:lstStyle/>
        <a:p>
          <a:pPr lvl="0" algn="just" defTabSz="800100">
            <a:lnSpc>
              <a:spcPct val="90000"/>
            </a:lnSpc>
            <a:spcBef>
              <a:spcPct val="0"/>
            </a:spcBef>
            <a:spcAft>
              <a:spcPct val="35000"/>
            </a:spcAft>
          </a:pPr>
          <a:r>
            <a:rPr sz="1800" kern="1200" dirty="0" err="1"/>
            <a:t>Obavezna</a:t>
          </a:r>
          <a:r>
            <a:rPr sz="1800" kern="1200" dirty="0"/>
            <a:t> </a:t>
          </a:r>
          <a:r>
            <a:rPr sz="1800" kern="1200" dirty="0" err="1"/>
            <a:t>saradnja</a:t>
          </a:r>
          <a:r>
            <a:rPr sz="1800" kern="1200" dirty="0"/>
            <a:t> </a:t>
          </a:r>
          <a:r>
            <a:rPr sz="1800" kern="1200" dirty="0" err="1"/>
            <a:t>sa</a:t>
          </a:r>
          <a:r>
            <a:rPr sz="1800" kern="1200" dirty="0"/>
            <a:t> </a:t>
          </a:r>
          <a:r>
            <a:rPr sz="1800" kern="1200" dirty="0" err="1"/>
            <a:t>pravnim</a:t>
          </a:r>
          <a:r>
            <a:rPr sz="1800" kern="1200" dirty="0"/>
            <a:t> </a:t>
          </a:r>
          <a:r>
            <a:rPr sz="1800" kern="1200" dirty="0" err="1" smtClean="0"/>
            <a:t>ovlašćenjem</a:t>
          </a:r>
          <a:r>
            <a:rPr sz="1800" kern="1200" dirty="0" smtClean="0"/>
            <a:t>(</a:t>
          </a:r>
          <a:r>
            <a:rPr sz="1800" kern="1200" dirty="0" err="1" smtClean="0"/>
            <a:t>prema</a:t>
          </a:r>
          <a:r>
            <a:rPr sz="1800" kern="1200" dirty="0" smtClean="0"/>
            <a:t> </a:t>
          </a:r>
          <a:r>
            <a:rPr sz="1800" kern="1200" dirty="0" err="1"/>
            <a:t>ugovoru</a:t>
          </a:r>
          <a:r>
            <a:rPr sz="1800" kern="1200" dirty="0"/>
            <a:t> o </a:t>
          </a:r>
          <a:r>
            <a:rPr sz="1800" kern="1200" dirty="0" err="1"/>
            <a:t>međusobnoj</a:t>
          </a:r>
          <a:r>
            <a:rPr sz="1800" kern="1200" dirty="0"/>
            <a:t> </a:t>
          </a:r>
          <a:r>
            <a:rPr sz="1800" kern="1200" dirty="0" err="1"/>
            <a:t>pravnoj</a:t>
          </a:r>
          <a:r>
            <a:rPr sz="1800" kern="1200" dirty="0"/>
            <a:t> </a:t>
          </a:r>
          <a:r>
            <a:rPr sz="1800" kern="1200" dirty="0" err="1"/>
            <a:t>pomoći</a:t>
          </a:r>
          <a:r>
            <a:rPr sz="1800" kern="1200" dirty="0"/>
            <a:t> </a:t>
          </a:r>
          <a:r>
            <a:rPr sz="1800" kern="1200" dirty="0" err="1"/>
            <a:t>ili</a:t>
          </a:r>
          <a:r>
            <a:rPr sz="1800" kern="1200" dirty="0"/>
            <a:t> </a:t>
          </a:r>
          <a:r>
            <a:rPr sz="1800" kern="1200" dirty="0" err="1"/>
            <a:t>izdatog</a:t>
          </a:r>
          <a:r>
            <a:rPr sz="1800" kern="1200" dirty="0"/>
            <a:t> </a:t>
          </a:r>
          <a:r>
            <a:rPr sz="1800" kern="1200" dirty="0" err="1"/>
            <a:t>naloga</a:t>
          </a:r>
          <a:r>
            <a:rPr sz="1800" kern="1200" dirty="0"/>
            <a:t>)</a:t>
          </a:r>
          <a:endParaRPr lang="sr-Latn-CS" sz="1800" kern="1200" dirty="0"/>
        </a:p>
      </dsp:txBody>
      <dsp:txXfrm>
        <a:off x="1174255" y="3076254"/>
        <a:ext cx="1954297" cy="2393336"/>
      </dsp:txXfrm>
    </dsp:sp>
    <dsp:sp modelId="{CFF06B7C-37D8-441C-B976-4A4262887E62}">
      <dsp:nvSpPr>
        <dsp:cNvPr id="0" name=""/>
        <dsp:cNvSpPr/>
      </dsp:nvSpPr>
      <dsp:spPr>
        <a:xfrm>
          <a:off x="2990158" y="1981551"/>
          <a:ext cx="394214" cy="394214"/>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8211350-30BF-450A-8758-89D396676A3C}">
      <dsp:nvSpPr>
        <dsp:cNvPr id="0" name=""/>
        <dsp:cNvSpPr/>
      </dsp:nvSpPr>
      <dsp:spPr>
        <a:xfrm>
          <a:off x="3187265" y="2178658"/>
          <a:ext cx="2013010" cy="28517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8886" tIns="0" rIns="0" bIns="0" numCol="1" spcCol="1270" anchor="t" anchorCtr="0">
          <a:noAutofit/>
        </a:bodyPr>
        <a:lstStyle/>
        <a:p>
          <a:pPr lvl="0" algn="just" defTabSz="800100">
            <a:lnSpc>
              <a:spcPct val="90000"/>
            </a:lnSpc>
            <a:spcBef>
              <a:spcPct val="0"/>
            </a:spcBef>
            <a:spcAft>
              <a:spcPct val="35000"/>
            </a:spcAft>
          </a:pPr>
          <a:r>
            <a:rPr sz="1800" kern="1200"/>
            <a:t>Dobrovoljna saradnja sa pravnim ovlašćenjem (npr. Član 32. Budapeštanske konvencije)</a:t>
          </a:r>
          <a:endParaRPr lang="sr-Latn-CS" sz="1800" kern="1200" dirty="0"/>
        </a:p>
      </dsp:txBody>
      <dsp:txXfrm>
        <a:off x="3187265" y="2178658"/>
        <a:ext cx="2013010" cy="2851764"/>
      </dsp:txXfrm>
    </dsp:sp>
    <dsp:sp modelId="{4CEC79C7-DDF2-408C-9EA1-8B48B1B783CD}">
      <dsp:nvSpPr>
        <dsp:cNvPr id="0" name=""/>
        <dsp:cNvSpPr/>
      </dsp:nvSpPr>
      <dsp:spPr>
        <a:xfrm>
          <a:off x="5305120" y="1114489"/>
          <a:ext cx="545190" cy="54519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4FA3089-450C-4953-BBD4-2ED812225A7E}">
      <dsp:nvSpPr>
        <dsp:cNvPr id="0" name=""/>
        <dsp:cNvSpPr/>
      </dsp:nvSpPr>
      <dsp:spPr>
        <a:xfrm>
          <a:off x="5577715" y="1387084"/>
          <a:ext cx="2013010" cy="36433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8885" tIns="0" rIns="0" bIns="0" numCol="1" spcCol="1270" anchor="t" anchorCtr="0">
          <a:noAutofit/>
        </a:bodyPr>
        <a:lstStyle/>
        <a:p>
          <a:pPr lvl="0" algn="just" defTabSz="800100">
            <a:lnSpc>
              <a:spcPct val="90000"/>
            </a:lnSpc>
            <a:spcBef>
              <a:spcPct val="0"/>
            </a:spcBef>
            <a:spcAft>
              <a:spcPct val="35000"/>
            </a:spcAft>
          </a:pPr>
          <a:r>
            <a:rPr sz="1800" kern="1200"/>
            <a:t>Dobrovoljna saradnja bez obzira na pravno ovlašćenje (direktna saradnja sa davaocima usluga u inostranstvu)</a:t>
          </a:r>
          <a:endParaRPr lang="sr-Latn-CS" sz="1800" kern="1200" dirty="0"/>
        </a:p>
      </dsp:txBody>
      <dsp:txXfrm>
        <a:off x="5577715" y="1387084"/>
        <a:ext cx="2013010" cy="3643338"/>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30EC5B9-F61F-9249-A658-0F2D6B7F667A}" type="datetimeFigureOut">
              <a:rPr lang="en-US" smtClean="0"/>
              <a:pPr/>
              <a:t>10/10/2017</a:t>
            </a:fld>
            <a:endParaRPr lang="sr-Latn-C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E6C0AAD-8443-9D4A-94B7-EFA286386D47}" type="slidenum">
              <a:rPr lang="en-US" smtClean="0"/>
              <a:pPr/>
              <a:t>‹#›</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411400732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88541D7-08E2-C04F-88F4-7F9390566DF9}" type="datetimeFigureOut">
              <a:rPr lang="en-US" smtClean="0"/>
              <a:pPr/>
              <a:t>10/10/2017</a:t>
            </a:fld>
            <a:endParaRPr lang="sr-Latn-C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2221978-7AB2-D644-A1FF-AF545A1745C1}" type="slidenum">
              <a:rPr lang="en-US" smtClean="0"/>
              <a:pPr/>
              <a:t>‹#›</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09208733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sr-Latn-CS" sz="1200" b="1" kern="1200" dirty="0" smtClean="0">
                <a:solidFill>
                  <a:schemeClr val="tx1"/>
                </a:solidFill>
                <a:latin typeface="+mn-lt"/>
              </a:rPr>
              <a:t>Saradnja sa industrijom</a:t>
            </a:r>
            <a:endParaRPr lang="sr-Latn-CS" sz="1200" kern="1200" dirty="0" smtClean="0">
              <a:solidFill>
                <a:schemeClr val="tx1"/>
              </a:solidFill>
              <a:latin typeface="+mn-lt"/>
              <a:ea typeface="+mn-ea"/>
              <a:cs typeface="+mn-cs"/>
            </a:endParaRPr>
          </a:p>
          <a:p>
            <a:r>
              <a:rPr lang="sr-Latn-CS" sz="1200" kern="1200" dirty="0" smtClean="0">
                <a:solidFill>
                  <a:schemeClr val="tx1"/>
                </a:solidFill>
                <a:latin typeface="+mn-lt"/>
              </a:rPr>
              <a:t>Ova sesija ima za cilj da trenerima obezbedi okvir za izradu materijala za obuku koji </a:t>
            </a:r>
            <a:r>
              <a:rPr lang="en-US" sz="1200" kern="1200" dirty="0" smtClean="0">
                <a:solidFill>
                  <a:schemeClr val="tx1"/>
                </a:solidFill>
                <a:latin typeface="+mn-lt"/>
              </a:rPr>
              <a:t>ć</a:t>
            </a:r>
            <a:r>
              <a:rPr lang="sr-Latn-CS" sz="1200" kern="1200" dirty="0" smtClean="0">
                <a:solidFill>
                  <a:schemeClr val="tx1"/>
                </a:solidFill>
                <a:latin typeface="+mn-lt"/>
              </a:rPr>
              <a:t>e biti dostavljeni kao deo šireg programa. Od suštinskog je značaja da sudije i tužioci budu upoznati sa raspoloživim sredstvima i kanalima saradnje u privatnom sektoru u cilju borbe protiv visokotehnološkog kriminala. Ova sesija pruža pregled ovih metoda:  </a:t>
            </a:r>
            <a:r>
              <a:rPr lang="sr-Latn-CS" sz="1200" i="1" kern="1200" dirty="0" smtClean="0">
                <a:solidFill>
                  <a:schemeClr val="tx1"/>
                </a:solidFill>
                <a:latin typeface="+mn-lt"/>
              </a:rPr>
              <a:t>Powerpoint</a:t>
            </a:r>
            <a:r>
              <a:rPr lang="sr-Latn-CS" sz="1200" kern="1200" dirty="0" smtClean="0">
                <a:solidFill>
                  <a:schemeClr val="tx1"/>
                </a:solidFill>
                <a:latin typeface="+mn-lt"/>
              </a:rPr>
              <a:t> </a:t>
            </a:r>
            <a:r>
              <a:rPr lang="sr-Latn-CS" sz="1200" kern="1200" dirty="0" smtClean="0">
                <a:solidFill>
                  <a:schemeClr val="tx1"/>
                </a:solidFill>
                <a:latin typeface="+mn-lt"/>
              </a:rPr>
              <a:t>prezentacija je obezbeđena kao resurs trenerima koji </a:t>
            </a:r>
            <a:r>
              <a:rPr lang="en-US" sz="1200" kern="1200" dirty="0" smtClean="0">
                <a:solidFill>
                  <a:schemeClr val="tx1"/>
                </a:solidFill>
                <a:latin typeface="+mn-lt"/>
              </a:rPr>
              <a:t>ć</a:t>
            </a:r>
            <a:r>
              <a:rPr lang="sr-Latn-CS" sz="1200" kern="1200" dirty="0" smtClean="0">
                <a:solidFill>
                  <a:schemeClr val="tx1"/>
                </a:solidFill>
                <a:latin typeface="+mn-lt"/>
              </a:rPr>
              <a:t>e je koristiti ako to smatraju potrebnim.     </a:t>
            </a:r>
          </a:p>
        </p:txBody>
      </p:sp>
      <p:sp>
        <p:nvSpPr>
          <p:cNvPr id="4" name="Slide Number Placeholder 3"/>
          <p:cNvSpPr>
            <a:spLocks noGrp="1"/>
          </p:cNvSpPr>
          <p:nvPr>
            <p:ph type="sldNum" sz="quarter" idx="10"/>
          </p:nvPr>
        </p:nvSpPr>
        <p:spPr/>
        <p:txBody>
          <a:bodyPr/>
          <a:lstStyle/>
          <a:p>
            <a:fld id="{B2221978-7AB2-D644-A1FF-AF545A1745C1}" type="slidenum">
              <a:rPr lang="en-US" smtClean="0"/>
              <a:pPr/>
              <a:t>1</a:t>
            </a:fld>
            <a:endParaRPr lang="sr-Latn-CS"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8007257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lgn="just"/>
            <a:r>
              <a:rPr lang="sr-Latn-CS" dirty="0" smtClean="0"/>
              <a:t>Trener bi </a:t>
            </a:r>
            <a:r>
              <a:rPr lang="sr-Latn-CS" dirty="0" smtClean="0"/>
              <a:t>trebalo da objasni </a:t>
            </a:r>
            <a:r>
              <a:rPr lang="sr-Latn-CS" dirty="0" smtClean="0"/>
              <a:t>pretplatničke informacije kao informacije za identifikaciju korisnika određenih IP adresa ili IP adresa koje koriste određene osobe (uključujući podatke od registratora kod registratora domena). Trener bi </a:t>
            </a:r>
            <a:r>
              <a:rPr lang="sr-Latn-CS" dirty="0" smtClean="0"/>
              <a:t>trebalo </a:t>
            </a:r>
            <a:r>
              <a:rPr lang="sr-Latn-CS" dirty="0" smtClean="0"/>
              <a:t>da koristi primere pretplatničkih informacija (kao što su ime pretplatnika, adresa, informacije o obračunu i sl.) kako bi objasnio obim informacija pretplatnika.  U ovoj fazi, trener treba da istakne i važnost pretplatničkih informacija u svrsi istrage. U preliminarnoj fazi istrage, pretplatnička informacija je od suštinskog značaja za identifikaciju i dobijanje informacija o potencijalnim osumnjičenima. Generalno, što će učesnici kursa kasnije </a:t>
            </a:r>
            <a:r>
              <a:rPr lang="sr-Latn-CS" dirty="0" smtClean="0"/>
              <a:t>i videti</a:t>
            </a:r>
            <a:r>
              <a:rPr lang="sr-Latn-CS" dirty="0" smtClean="0"/>
              <a:t>, američki davaoci usluga omogućavaju pristup pretplatničkim informacijama </a:t>
            </a:r>
            <a:r>
              <a:rPr lang="sr-Latn-CS" dirty="0" smtClean="0"/>
              <a:t>stranim </a:t>
            </a:r>
            <a:r>
              <a:rPr lang="sr-Latn-CS" dirty="0" smtClean="0"/>
              <a:t>organima reda lakše nego podacima o saobraćaju i podacima iz sadržaja.</a:t>
            </a:r>
            <a:endParaRPr lang="sr-Latn-C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11</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889007427"/>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sr-Latn-CS" sz="1200" kern="1200" dirty="0" smtClean="0">
                <a:solidFill>
                  <a:schemeClr val="tx1"/>
                </a:solidFill>
                <a:latin typeface="+mn-lt"/>
              </a:rPr>
              <a:t>Važno je da i trener i delegati </a:t>
            </a:r>
            <a:r>
              <a:rPr lang="sr-Latn-CS" sz="1200" kern="1200" dirty="0" smtClean="0">
                <a:solidFill>
                  <a:schemeClr val="tx1"/>
                </a:solidFill>
                <a:latin typeface="+mn-lt"/>
              </a:rPr>
              <a:t>razumeju </a:t>
            </a:r>
            <a:r>
              <a:rPr lang="sr-Latn-CS" sz="1200" kern="1200" dirty="0" smtClean="0">
                <a:solidFill>
                  <a:schemeClr val="tx1"/>
                </a:solidFill>
                <a:latin typeface="+mn-lt"/>
              </a:rPr>
              <a:t>šta su ciljevi lekcije. </a:t>
            </a:r>
            <a:r>
              <a:rPr lang="sr-Latn-CS" sz="1200" kern="1200" dirty="0" smtClean="0">
                <a:solidFill>
                  <a:schemeClr val="tx1"/>
                </a:solidFill>
                <a:latin typeface="+mn-lt"/>
              </a:rPr>
              <a:t>Ove </a:t>
            </a:r>
            <a:r>
              <a:rPr lang="sr-Latn-CS" sz="1200" kern="1200" dirty="0" smtClean="0">
                <a:solidFill>
                  <a:schemeClr val="tx1"/>
                </a:solidFill>
                <a:latin typeface="+mn-lt"/>
              </a:rPr>
              <a:t>ciljeve treba detaljno objasniti delegatima pre nego što sesija počne koristiti informacije sa slajda. Ovaj slajd će se ponoviti na kraju lekcije radi obnavljanja gradiva sesije.</a:t>
            </a:r>
            <a:endParaRPr lang="sr-Latn-C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2221978-7AB2-D644-A1FF-AF545A1745C1}" type="slidenum">
              <a:rPr lang="en-US" smtClean="0"/>
              <a:pPr/>
              <a:t>105</a:t>
            </a:fld>
            <a:endParaRPr lang="sr-Latn-CS"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816437894"/>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sr-Latn-CS" sz="1200" kern="1200" dirty="0" smtClean="0">
                <a:solidFill>
                  <a:schemeClr val="tx1"/>
                </a:solidFill>
                <a:latin typeface="+mn-lt"/>
              </a:rPr>
              <a:t>Važno je da i trener i delegati </a:t>
            </a:r>
            <a:r>
              <a:rPr lang="sr-Latn-CS" sz="1200" kern="1200" dirty="0" smtClean="0">
                <a:solidFill>
                  <a:schemeClr val="tx1"/>
                </a:solidFill>
                <a:latin typeface="+mn-lt"/>
              </a:rPr>
              <a:t>razumeju </a:t>
            </a:r>
            <a:r>
              <a:rPr lang="sr-Latn-CS" sz="1200" kern="1200" dirty="0" smtClean="0">
                <a:solidFill>
                  <a:schemeClr val="tx1"/>
                </a:solidFill>
                <a:latin typeface="+mn-lt"/>
              </a:rPr>
              <a:t>šta su ciljevi lekcije.  Ove ciljeve treba detaljno objasniti delegatima pre nego što </a:t>
            </a:r>
            <a:r>
              <a:rPr lang="sr-Latn-CS" sz="1200" kern="1200" dirty="0" smtClean="0">
                <a:solidFill>
                  <a:schemeClr val="tx1"/>
                </a:solidFill>
                <a:latin typeface="+mn-lt"/>
              </a:rPr>
              <a:t>se u sesiji počnu </a:t>
            </a:r>
            <a:r>
              <a:rPr lang="sr-Latn-CS" sz="1200" kern="1200" dirty="0" smtClean="0">
                <a:solidFill>
                  <a:schemeClr val="tx1"/>
                </a:solidFill>
                <a:latin typeface="+mn-lt"/>
              </a:rPr>
              <a:t>koristiti informacije sa slajda. Ovaj slajd će se ponoviti na kraju lekcije radi obnavljanja gradiva sesije.</a:t>
            </a:r>
            <a:endParaRPr lang="sr-Latn-C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2221978-7AB2-D644-A1FF-AF545A1745C1}" type="slidenum">
              <a:rPr lang="en-US" smtClean="0"/>
              <a:pPr/>
              <a:t>106</a:t>
            </a:fld>
            <a:endParaRPr lang="sr-Latn-CS"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816437894"/>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sr-Latn-CS" sz="1200" kern="1200" dirty="0" smtClean="0">
                <a:solidFill>
                  <a:schemeClr val="tx1"/>
                </a:solidFill>
                <a:effectLst/>
                <a:latin typeface="+mn-lt"/>
              </a:rPr>
              <a:t>Trener </a:t>
            </a:r>
            <a:r>
              <a:rPr lang="sr-Latn-CS" sz="1200" kern="1200" dirty="0" smtClean="0">
                <a:solidFill>
                  <a:schemeClr val="tx1"/>
                </a:solidFill>
                <a:effectLst/>
                <a:latin typeface="+mn-lt"/>
              </a:rPr>
              <a:t>bi </a:t>
            </a:r>
            <a:r>
              <a:rPr lang="sr-Latn-CS" sz="1200" kern="1200" dirty="0" smtClean="0">
                <a:solidFill>
                  <a:schemeClr val="tx1"/>
                </a:solidFill>
                <a:effectLst/>
                <a:latin typeface="+mn-lt"/>
              </a:rPr>
              <a:t>trebalo </a:t>
            </a:r>
            <a:r>
              <a:rPr lang="sr-Latn-CS" sz="1200" kern="1200" dirty="0" smtClean="0">
                <a:solidFill>
                  <a:schemeClr val="tx1"/>
                </a:solidFill>
                <a:effectLst/>
                <a:latin typeface="+mn-lt"/>
              </a:rPr>
              <a:t>da učesnicima pruži priliku da postavljaju sva pitanja koja mogu </a:t>
            </a:r>
            <a:r>
              <a:rPr lang="sr-Latn-CS" sz="1200" kern="1200" dirty="0" smtClean="0">
                <a:solidFill>
                  <a:schemeClr val="tx1"/>
                </a:solidFill>
                <a:effectLst/>
                <a:latin typeface="+mn-lt"/>
              </a:rPr>
              <a:t>biti </a:t>
            </a:r>
            <a:r>
              <a:rPr lang="sr-Latn-CS" sz="1200" kern="1200" dirty="0" smtClean="0">
                <a:solidFill>
                  <a:schemeClr val="tx1"/>
                </a:solidFill>
                <a:effectLst/>
                <a:latin typeface="+mn-lt"/>
              </a:rPr>
              <a:t>u vezi sa prvim delom lekcije.</a:t>
            </a:r>
          </a:p>
          <a:p>
            <a:endParaRPr lang="sr-Latn-CS" sz="1200" kern="1200" dirty="0" smtClean="0">
              <a:solidFill>
                <a:schemeClr val="tx1"/>
              </a:solidFill>
              <a:effectLst/>
              <a:latin typeface="+mn-lt"/>
              <a:ea typeface="+mn-ea"/>
              <a:cs typeface="+mn-cs"/>
            </a:endParaRPr>
          </a:p>
          <a:p>
            <a:r>
              <a:rPr lang="sr-Latn-CS" sz="1200" b="1" kern="1200" dirty="0" smtClean="0">
                <a:solidFill>
                  <a:schemeClr val="tx1"/>
                </a:solidFill>
                <a:effectLst/>
                <a:latin typeface="+mn-lt"/>
              </a:rPr>
              <a:t>Praktične vežbe </a:t>
            </a:r>
            <a:r>
              <a:rPr lang="sr-Latn-CS" sz="1200" kern="1200" dirty="0" smtClean="0">
                <a:solidFill>
                  <a:schemeClr val="tx1"/>
                </a:solidFill>
                <a:effectLst/>
                <a:latin typeface="+mn-lt"/>
              </a:rPr>
              <a:t>(ako je primenljivo)</a:t>
            </a:r>
            <a:endParaRPr lang="sr-Latn-CS" sz="1200" kern="1200" dirty="0" smtClean="0">
              <a:solidFill>
                <a:schemeClr val="tx1"/>
              </a:solidFill>
              <a:effectLst/>
              <a:latin typeface="+mn-lt"/>
              <a:ea typeface="+mn-ea"/>
              <a:cs typeface="+mn-cs"/>
            </a:endParaRPr>
          </a:p>
          <a:p>
            <a:r>
              <a:rPr lang="sr-Latn-CS" sz="1200" kern="1200" dirty="0" smtClean="0">
                <a:solidFill>
                  <a:schemeClr val="tx1"/>
                </a:solidFill>
                <a:effectLst/>
                <a:latin typeface="+mn-lt"/>
              </a:rPr>
              <a:t>Za ovu sesiju nisu planirane nikakve druge vežbe. Međutim, ova sesija će biti interaktivna i uključivaće studije slučaja, o kojima će učesnici međusobno usmeno diskutovati. </a:t>
            </a:r>
          </a:p>
          <a:p>
            <a:endParaRPr lang="sr-Latn-CS" sz="1200" kern="1200" dirty="0" smtClean="0">
              <a:solidFill>
                <a:schemeClr val="tx1"/>
              </a:solidFill>
              <a:effectLst/>
              <a:latin typeface="+mn-lt"/>
              <a:ea typeface="+mn-ea"/>
              <a:cs typeface="+mn-cs"/>
            </a:endParaRPr>
          </a:p>
          <a:p>
            <a:r>
              <a:rPr lang="sr-Latn-CS" sz="1200" b="1" kern="1200" dirty="0" smtClean="0">
                <a:solidFill>
                  <a:schemeClr val="tx1"/>
                </a:solidFill>
                <a:effectLst/>
                <a:latin typeface="+mn-lt"/>
              </a:rPr>
              <a:t>Provera znanja </a:t>
            </a:r>
            <a:endParaRPr lang="sr-Latn-CS" sz="1200" kern="1200" dirty="0" smtClean="0">
              <a:solidFill>
                <a:schemeClr val="tx1"/>
              </a:solidFill>
              <a:effectLst/>
              <a:latin typeface="+mn-lt"/>
              <a:ea typeface="+mn-ea"/>
              <a:cs typeface="+mn-cs"/>
            </a:endParaRPr>
          </a:p>
          <a:p>
            <a:r>
              <a:rPr lang="sr-Latn-CS" sz="1200" kern="1200" dirty="0" smtClean="0">
                <a:solidFill>
                  <a:schemeClr val="tx1"/>
                </a:solidFill>
                <a:effectLst/>
                <a:latin typeface="+mn-lt"/>
              </a:rPr>
              <a:t>Za ovaj kurs trenutno nije predviđena posebna provera znanja. Međutim, trener može postaviti pitanja na kraju lekcije.</a:t>
            </a:r>
            <a:endParaRPr lang="sr-Latn-CS" sz="1200" kern="1200" dirty="0" smtClean="0">
              <a:solidFill>
                <a:schemeClr val="tx1"/>
              </a:solidFill>
              <a:effectLst/>
              <a:latin typeface="+mn-lt"/>
              <a:ea typeface="+mn-ea"/>
              <a:cs typeface="+mn-cs"/>
            </a:endParaRPr>
          </a:p>
          <a:p>
            <a:endParaRPr lang="sr-Latn-CS" dirty="0"/>
          </a:p>
        </p:txBody>
      </p:sp>
      <p:sp>
        <p:nvSpPr>
          <p:cNvPr id="4" name="Slide Number Placeholder 3"/>
          <p:cNvSpPr>
            <a:spLocks noGrp="1"/>
          </p:cNvSpPr>
          <p:nvPr>
            <p:ph type="sldNum" sz="quarter" idx="10"/>
          </p:nvPr>
        </p:nvSpPr>
        <p:spPr/>
        <p:txBody>
          <a:bodyPr/>
          <a:lstStyle/>
          <a:p>
            <a:fld id="{D4504A11-3BA0-4461-A1C5-454F02F9540C}" type="slidenum">
              <a:rPr lang="en-GB" smtClean="0"/>
              <a:pPr/>
              <a:t>107</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8681694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1" indent="0" algn="just" defTabSz="457200" rtl="0" eaLnBrk="1" fontAlgn="auto" latinLnBrk="0" hangingPunct="1">
              <a:lnSpc>
                <a:spcPct val="100000"/>
              </a:lnSpc>
              <a:spcBef>
                <a:spcPts val="0"/>
              </a:spcBef>
              <a:spcAft>
                <a:spcPts val="0"/>
              </a:spcAft>
              <a:buClrTx/>
              <a:buSzTx/>
              <a:buFontTx/>
              <a:buNone/>
              <a:tabLst/>
              <a:defRPr/>
            </a:pPr>
            <a:r>
              <a:rPr lang="sr-Latn-CS" dirty="0" smtClean="0"/>
              <a:t>Trener treba da objasni značenje pojma "podaci o saobraćaju" - podaci o saobraćaju su anonimne datoteke zapisnika za transakciju koje zabeležavaju aktivnosti operativnog sistema računarskih sistema ili komunikacije između računarskih sistema. Predavač takođe treba da naglasi važnost podataka o saobraćaju u svrsi istrage i procesnih ovlašćenja u domaćem pravu koji su specifični za podatke o saobraćaju (npr. ubrzano čuvanje i delimično otkrivanje podataka o saobraćaju i prikupljanje podataka o saobraćaju u realnom vremenu). Važno je da učesnici kursa shvate da su podaci o saobraćaju podaci o evidenciji koji ukazuju na određene detalje u vezi sa komunikacijom (tj. poreklo, odredište, rutu, vreme, datum, veličinu, trajanje ili tip usluge).</a:t>
            </a:r>
          </a:p>
        </p:txBody>
      </p:sp>
      <p:sp>
        <p:nvSpPr>
          <p:cNvPr id="4" name="Slide Number Placeholder 3"/>
          <p:cNvSpPr>
            <a:spLocks noGrp="1"/>
          </p:cNvSpPr>
          <p:nvPr>
            <p:ph type="sldNum" sz="quarter" idx="10"/>
          </p:nvPr>
        </p:nvSpPr>
        <p:spPr/>
        <p:txBody>
          <a:bodyPr/>
          <a:lstStyle/>
          <a:p>
            <a:fld id="{B2221978-7AB2-D644-A1FF-AF545A1745C1}" type="slidenum">
              <a:rPr lang="en-US" smtClean="0"/>
              <a:pPr/>
              <a:t>12</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3496289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r-Latn-CS" dirty="0" smtClean="0"/>
              <a:t>Trener bi </a:t>
            </a:r>
            <a:r>
              <a:rPr lang="sr-Latn-CS" dirty="0" smtClean="0"/>
              <a:t>trebalo da objasni </a:t>
            </a:r>
            <a:r>
              <a:rPr lang="sr-Latn-CS" dirty="0" smtClean="0"/>
              <a:t>pojam "podaci iz sadržaja". Može biti korisno da se trener fokusira na primere podataka iz sadržaja kako bi učesnici kursa mogli razumeti njegov </a:t>
            </a:r>
            <a:r>
              <a:rPr lang="sr-Latn-CS" dirty="0" smtClean="0"/>
              <a:t>obim. </a:t>
            </a:r>
            <a:r>
              <a:rPr lang="sr-Latn-CS" dirty="0" smtClean="0"/>
              <a:t>Važno je da trener naglasi da su podaci iz sadržaja najviše privatno </a:t>
            </a:r>
            <a:r>
              <a:rPr lang="sr-Latn-CS" dirty="0" smtClean="0"/>
              <a:t>osetljivi, </a:t>
            </a:r>
            <a:r>
              <a:rPr lang="sr-Latn-CS" dirty="0" smtClean="0"/>
              <a:t>jer nisu anonimni podaci i sadrže stvarni komunikacioni sadržaj i / ili poruke ili informacije koje se prenose. </a:t>
            </a:r>
            <a:endParaRPr lang="sr-Latn-C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13</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0199955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r-Latn-CS" dirty="0" smtClean="0"/>
              <a:t>Trener bi trebalo da objasni značenje podataka u oblaku. Možda će biti korisno da se pozovete na popularne servise za skladištenje u oblaku, tako da učesnici kursa mogu razumeti ovu relativno novu tehnologiju. Veliki problem pri saradnji sa industrijom je taj što su podaci koji poseduju ili kontrolu industrije često u obliku podataka u oblaku koji se čuvaju u drugoj jurisdikciji. Zato je važno objasniti učesnicima kursa šta su to podaci u oblaku.</a:t>
            </a:r>
            <a:endParaRPr lang="sr-Latn-C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14</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7489058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CS" dirty="0" smtClean="0"/>
              <a:t>Trener treba da uputi na Grupu za otkrivanje dokaza iz oblak tehnologija ( CEG), radnu grupu Odbora za visokotehnološki kriminal (T-CI) Saveta Evrope pre nego što pređe na sledeće slajdove koji govore o tome kako se podaci u oblaku razlikuju od konvencionalnih računarskih podataka. </a:t>
            </a:r>
          </a:p>
          <a:p>
            <a:endParaRPr lang="sr-Latn-CS" baseline="0" dirty="0" smtClean="0"/>
          </a:p>
          <a:p>
            <a:r>
              <a:rPr lang="sr-Latn-CS" dirty="0" smtClean="0"/>
              <a:t>Više informacija </a:t>
            </a:r>
            <a:r>
              <a:rPr lang="sr-Latn-CS" dirty="0" smtClean="0"/>
              <a:t>o CEG</a:t>
            </a:r>
            <a:r>
              <a:rPr lang="sr-Latn-CS" dirty="0" smtClean="0"/>
              <a:t>: http://www.coe.int/en/web/cybercrime/ceg</a:t>
            </a:r>
            <a:endParaRPr lang="sr-Latn-C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15</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1890287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r-Latn-CS" dirty="0" smtClean="0"/>
              <a:t>U ovoj fazi lekcije, trener bi </a:t>
            </a:r>
            <a:r>
              <a:rPr lang="sr-Latn-CS" dirty="0" smtClean="0"/>
              <a:t>trebalo da objasni </a:t>
            </a:r>
            <a:r>
              <a:rPr lang="sr-Latn-CS" dirty="0" smtClean="0"/>
              <a:t>neke od ključnih izazova koji se javljaju kao rezultat skladištenja oblaka i daljinskog skladištenja podataka koje je obrađivala Grupa za otkrivanje dokaza u oblaku. Posebni problemi, uključujući pitanja nadležnosti, koja pravila pristupa će se primenjivati i više slojeva nadležnosti posebno zabrinjavaju učesnike kursa, pošto </a:t>
            </a:r>
            <a:r>
              <a:rPr lang="sr-Latn-CS" dirty="0" smtClean="0"/>
              <a:t>trener može iskoristiti ova </a:t>
            </a:r>
            <a:r>
              <a:rPr lang="sr-Latn-CS" dirty="0" smtClean="0"/>
              <a:t>pitanja </a:t>
            </a:r>
            <a:r>
              <a:rPr lang="sr-Latn-CS" dirty="0" smtClean="0"/>
              <a:t>kako </a:t>
            </a:r>
            <a:r>
              <a:rPr lang="sr-Latn-CS" dirty="0" smtClean="0"/>
              <a:t>bi istakao značaj neposredne saradnje sa stranom industrijom kako bi se efikasno </a:t>
            </a:r>
            <a:r>
              <a:rPr lang="sr-Latn-CS" dirty="0" smtClean="0"/>
              <a:t>suprostavilo </a:t>
            </a:r>
            <a:r>
              <a:rPr lang="sr-Latn-CS" dirty="0" smtClean="0"/>
              <a:t>visokotehnološkom kriminalu.</a:t>
            </a:r>
          </a:p>
        </p:txBody>
      </p:sp>
      <p:sp>
        <p:nvSpPr>
          <p:cNvPr id="4" name="Slide Number Placeholder 3"/>
          <p:cNvSpPr>
            <a:spLocks noGrp="1"/>
          </p:cNvSpPr>
          <p:nvPr>
            <p:ph type="sldNum" sz="quarter" idx="10"/>
          </p:nvPr>
        </p:nvSpPr>
        <p:spPr/>
        <p:txBody>
          <a:bodyPr/>
          <a:lstStyle/>
          <a:p>
            <a:fld id="{B2221978-7AB2-D644-A1FF-AF545A1745C1}" type="slidenum">
              <a:rPr lang="en-US" smtClean="0"/>
              <a:pPr/>
              <a:t>16</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0148420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sr-Latn-CS" dirty="0" smtClean="0"/>
              <a:t>Trener bi </a:t>
            </a:r>
            <a:r>
              <a:rPr lang="sr-Latn-CS" dirty="0" smtClean="0"/>
              <a:t>trebalo </a:t>
            </a:r>
            <a:r>
              <a:rPr lang="sr-Latn-CS" dirty="0" smtClean="0"/>
              <a:t>da učesnicima pruži priliku da postavljaju sva pitanja koja mogu </a:t>
            </a:r>
            <a:r>
              <a:rPr lang="sr-Latn-CS" dirty="0" smtClean="0"/>
              <a:t>biti u </a:t>
            </a:r>
            <a:r>
              <a:rPr lang="sr-Latn-CS" dirty="0" smtClean="0"/>
              <a:t>vezi sa prvim delom lekcije.</a:t>
            </a:r>
            <a:endParaRPr lang="sr-Latn-CS" dirty="0"/>
          </a:p>
        </p:txBody>
      </p:sp>
      <p:sp>
        <p:nvSpPr>
          <p:cNvPr id="4" name="Slide Number Placeholder 3"/>
          <p:cNvSpPr>
            <a:spLocks noGrp="1"/>
          </p:cNvSpPr>
          <p:nvPr>
            <p:ph type="sldNum" sz="quarter" idx="10"/>
          </p:nvPr>
        </p:nvSpPr>
        <p:spPr/>
        <p:txBody>
          <a:bodyPr/>
          <a:lstStyle/>
          <a:p>
            <a:fld id="{D4504A11-3BA0-4461-A1C5-454F02F9540C}" type="slidenum">
              <a:rPr lang="en-GB" smtClean="0"/>
              <a:pPr/>
              <a:t>17</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316020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sr-Latn-CS" dirty="0" smtClean="0"/>
              <a:t>Učesnici kursa treba da budu svesni načina na koji se može omogućiti saradnja između službenika organa reda i domaćih davaoca privatnog sektora. Ovaj deo će im objasniti različite nivoe saradnje i različita pitanja koja učesnici kursa treba da uračunaju prilikom vršenja njihovih ovlašćenja u vezi sa pristupom podacima koje poseduju domaći davaoci usluga.</a:t>
            </a:r>
            <a:endParaRPr lang="sr-Latn-C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18</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344640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CS" dirty="0" smtClean="0"/>
              <a:t>Trener bi </a:t>
            </a:r>
            <a:r>
              <a:rPr lang="sr-Latn-CS" dirty="0" smtClean="0"/>
              <a:t>trebalo </a:t>
            </a:r>
            <a:r>
              <a:rPr lang="sr-Latn-CS" dirty="0" smtClean="0"/>
              <a:t>da objasni tri nivoa saradnje koja se mogu desiti sa domaćom industrijom:</a:t>
            </a:r>
          </a:p>
          <a:p>
            <a:endParaRPr lang="sr-Latn-CS" baseline="0" dirty="0" smtClean="0"/>
          </a:p>
          <a:p>
            <a:pPr marL="228600" indent="-228600" algn="just">
              <a:buAutoNum type="arabicPeriod"/>
            </a:pPr>
            <a:r>
              <a:rPr lang="sr-Latn-CS" b="1" baseline="0" dirty="0" smtClean="0"/>
              <a:t>Obavezna saradnja sa pravnim mandatom</a:t>
            </a:r>
            <a:r>
              <a:rPr lang="sr-Latn-CS" dirty="0" smtClean="0"/>
              <a:t> - Ovo je obavezna saradnja koja proizilazi iz procesnih ovlašćenja organa reda koja su u skladu sa članovima 16-21 Budipeštaske Konvencije.</a:t>
            </a:r>
            <a:r>
              <a:rPr lang="sr-Latn-CS" b="0" baseline="0" dirty="0" smtClean="0"/>
              <a:t> Ovo podrazumeva izdavanje naredbe/naloga koji obavezuju predmet takve naredbe/ naloga za saradnju sa službama organa reda.</a:t>
            </a:r>
          </a:p>
          <a:p>
            <a:pPr marL="228600" indent="-228600">
              <a:buAutoNum type="arabicPeriod"/>
            </a:pPr>
            <a:r>
              <a:rPr lang="sr-Latn-CS" b="1" baseline="0" dirty="0" smtClean="0"/>
              <a:t>Dobrovoljna saradnja sa pravnim mandatom</a:t>
            </a:r>
            <a:r>
              <a:rPr lang="sr-Latn-CS" dirty="0" smtClean="0"/>
              <a:t> - Ovo je dobrovoljna saradnja koja se odvija na osnovu nekog pravnog mandata koji nema istu silu kao i obavezne odredbe zakona.</a:t>
            </a:r>
            <a:r>
              <a:rPr lang="sr-Latn-CS" b="0" baseline="0" dirty="0" smtClean="0"/>
              <a:t> Na primer, takva saradnja može biti rezultat memoranduma o sporazumu potpisanog između privatnog sektora i agencije </a:t>
            </a:r>
            <a:r>
              <a:rPr lang="sr-Latn-CS" b="0" baseline="0" dirty="0" smtClean="0"/>
              <a:t>i organa </a:t>
            </a:r>
            <a:r>
              <a:rPr lang="sr-Latn-CS" b="0" baseline="0" dirty="0" smtClean="0"/>
              <a:t>reda.</a:t>
            </a:r>
          </a:p>
          <a:p>
            <a:pPr marL="228600" indent="-228600">
              <a:buAutoNum type="arabicPeriod"/>
            </a:pPr>
            <a:r>
              <a:rPr lang="sr-Latn-CS" b="1" baseline="0" dirty="0" smtClean="0"/>
              <a:t>Dobrovoljna saradnja bez obzira na zakonski mandat</a:t>
            </a:r>
            <a:r>
              <a:rPr lang="sr-Latn-CS" dirty="0" smtClean="0"/>
              <a:t> - Ovo je dobrovoljna saradnja koja se dešava uprkos tome što za njih nema zakonskog mandata.</a:t>
            </a:r>
            <a:r>
              <a:rPr lang="sr-Latn-CS" b="0" baseline="0" dirty="0" smtClean="0"/>
              <a:t> Ovakva saradnja može biti omogućena zakonom, ali se ne zahteva od nje.</a:t>
            </a:r>
            <a:endParaRPr lang="sr-Latn-CS" b="1" baseline="0" dirty="0" smtClean="0"/>
          </a:p>
        </p:txBody>
      </p:sp>
      <p:sp>
        <p:nvSpPr>
          <p:cNvPr id="4" name="Slide Number Placeholder 3"/>
          <p:cNvSpPr>
            <a:spLocks noGrp="1"/>
          </p:cNvSpPr>
          <p:nvPr>
            <p:ph type="sldNum" sz="quarter" idx="10"/>
          </p:nvPr>
        </p:nvSpPr>
        <p:spPr/>
        <p:txBody>
          <a:bodyPr/>
          <a:lstStyle/>
          <a:p>
            <a:fld id="{B2221978-7AB2-D644-A1FF-AF545A1745C1}" type="slidenum">
              <a:rPr lang="en-US" smtClean="0"/>
              <a:pPr/>
              <a:t>19</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213969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r-Latn-CS" dirty="0" smtClean="0"/>
              <a:t>Trener bi trebalo da sprovede učesnike kursa kroz listu </a:t>
            </a:r>
            <a:r>
              <a:rPr lang="sr-Latn-CS" dirty="0" smtClean="0"/>
              <a:t>odredaba </a:t>
            </a:r>
            <a:r>
              <a:rPr lang="sr-Latn-CS" dirty="0" smtClean="0"/>
              <a:t>zakona </a:t>
            </a:r>
            <a:r>
              <a:rPr lang="sr-Latn-CS" dirty="0" smtClean="0"/>
              <a:t>koje </a:t>
            </a:r>
            <a:r>
              <a:rPr lang="sr-Latn-CS" dirty="0" smtClean="0"/>
              <a:t>obavezuju saradnju između davaoca usluga privatnog sektora i industrije. Trener bi </a:t>
            </a:r>
            <a:r>
              <a:rPr lang="sr-Latn-CS" dirty="0" smtClean="0"/>
              <a:t>trebalo da</a:t>
            </a:r>
            <a:r>
              <a:rPr lang="sr-Latn-CS" baseline="0" dirty="0" smtClean="0"/>
              <a:t> </a:t>
            </a:r>
            <a:r>
              <a:rPr lang="sr-Latn-CS" dirty="0" smtClean="0"/>
              <a:t>saopšti učesnicima </a:t>
            </a:r>
            <a:r>
              <a:rPr lang="sr-Latn-CS" dirty="0" smtClean="0"/>
              <a:t>da će ključna razmatranja u pogledu svake </a:t>
            </a:r>
            <a:r>
              <a:rPr lang="sr-Latn-CS" dirty="0" smtClean="0"/>
              <a:t>struke </a:t>
            </a:r>
            <a:r>
              <a:rPr lang="sr-Latn-CS" dirty="0" smtClean="0"/>
              <a:t>biti </a:t>
            </a:r>
            <a:r>
              <a:rPr lang="sr-Latn-CS" dirty="0" smtClean="0"/>
              <a:t>rešena </a:t>
            </a:r>
            <a:r>
              <a:rPr lang="sr-Latn-CS" dirty="0" smtClean="0"/>
              <a:t>pojedinačno. </a:t>
            </a:r>
            <a:endParaRPr lang="sr-Latn-C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20</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1171953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sr-Latn-CS" sz="1200" i="0" kern="1200" dirty="0" smtClean="0">
                <a:solidFill>
                  <a:schemeClr val="tx1"/>
                </a:solidFill>
                <a:latin typeface="+mn-lt"/>
              </a:rPr>
              <a:t>Slajd dnevnog reda navodi različite </a:t>
            </a:r>
            <a:r>
              <a:rPr lang="sr-Latn-CS" sz="1200" i="0" kern="1200" dirty="0" smtClean="0">
                <a:solidFill>
                  <a:schemeClr val="tx1"/>
                </a:solidFill>
                <a:latin typeface="+mn-lt"/>
              </a:rPr>
              <a:t>delove </a:t>
            </a:r>
            <a:r>
              <a:rPr lang="sr-Latn-CS" sz="1200" i="0" kern="1200" dirty="0" smtClean="0">
                <a:solidFill>
                  <a:schemeClr val="tx1"/>
                </a:solidFill>
                <a:latin typeface="+mn-lt"/>
              </a:rPr>
              <a:t>sesije.</a:t>
            </a:r>
            <a:r>
              <a:rPr lang="sr-Latn-CS" dirty="0" smtClean="0"/>
              <a:t> </a:t>
            </a:r>
            <a:r>
              <a:rPr lang="sr-Latn-CS" sz="1200" i="0" kern="1200" dirty="0" smtClean="0">
                <a:solidFill>
                  <a:schemeClr val="tx1"/>
                </a:solidFill>
                <a:latin typeface="+mn-lt"/>
              </a:rPr>
              <a:t>Trener bi trebalo da objasni kako će se materijali predstaviti i da će biti vremena za učešće publike i pitanja na kraju svakog dela. Trener treba da naglasi da je</a:t>
            </a:r>
            <a:r>
              <a:rPr lang="sr-Latn-CS" dirty="0" smtClean="0"/>
              <a:t> </a:t>
            </a:r>
            <a:r>
              <a:rPr lang="sr-Latn-CS" sz="1200" i="0" kern="1200" dirty="0" smtClean="0">
                <a:solidFill>
                  <a:schemeClr val="tx1"/>
                </a:solidFill>
                <a:latin typeface="+mn-lt"/>
              </a:rPr>
              <a:t>ova obuka dizajnirana tako da bude interaktivna i da će </a:t>
            </a:r>
            <a:r>
              <a:rPr lang="sr-Latn-CS" sz="1200" i="0" kern="1200" dirty="0" smtClean="0">
                <a:solidFill>
                  <a:schemeClr val="tx1"/>
                </a:solidFill>
                <a:latin typeface="+mn-lt"/>
              </a:rPr>
              <a:t>se od </a:t>
            </a:r>
            <a:r>
              <a:rPr lang="sr-Latn-CS" sz="1200" i="0" kern="1200" dirty="0" smtClean="0">
                <a:solidFill>
                  <a:schemeClr val="tx1"/>
                </a:solidFill>
                <a:latin typeface="+mn-lt"/>
              </a:rPr>
              <a:t>delegata očekivati da učestvuju tokom njenog trajanja.  </a:t>
            </a:r>
            <a:endParaRPr lang="sr-Latn-C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2</a:t>
            </a:fld>
            <a:endParaRPr lang="sr-Latn-CS"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5781408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None/>
            </a:pPr>
            <a:r>
              <a:rPr lang="sr-Latn-CS" dirty="0" smtClean="0"/>
              <a:t>Trener bi </a:t>
            </a:r>
            <a:r>
              <a:rPr lang="sr-Latn-CS" dirty="0" smtClean="0"/>
              <a:t>trebalo da objasni </a:t>
            </a:r>
            <a:r>
              <a:rPr lang="sr-Latn-CS" dirty="0" smtClean="0"/>
              <a:t>domaću moć </a:t>
            </a:r>
            <a:r>
              <a:rPr lang="sr-Latn-CS" dirty="0" smtClean="0"/>
              <a:t>u </a:t>
            </a:r>
            <a:r>
              <a:rPr lang="sr-Latn-CS" dirty="0" smtClean="0"/>
              <a:t>traženju brze zaštite sačuvanih računarskih podataka. </a:t>
            </a:r>
          </a:p>
        </p:txBody>
      </p:sp>
      <p:sp>
        <p:nvSpPr>
          <p:cNvPr id="4" name="Slide Number Placeholder 3"/>
          <p:cNvSpPr>
            <a:spLocks noGrp="1"/>
          </p:cNvSpPr>
          <p:nvPr>
            <p:ph type="sldNum" sz="quarter" idx="10"/>
          </p:nvPr>
        </p:nvSpPr>
        <p:spPr/>
        <p:txBody>
          <a:bodyPr/>
          <a:lstStyle/>
          <a:p>
            <a:fld id="{B2221978-7AB2-D644-A1FF-AF545A1745C1}" type="slidenum">
              <a:rPr lang="en-US" smtClean="0"/>
              <a:pPr/>
              <a:t>21</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529030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sr-Latn-CS" sz="1200" kern="1200" dirty="0" smtClean="0">
                <a:solidFill>
                  <a:schemeClr val="tx1"/>
                </a:solidFill>
                <a:effectLst/>
                <a:latin typeface="+mn-lt"/>
              </a:rPr>
              <a:t>Naređivanje davaocima usluga da zaštite podatke (član 16)</a:t>
            </a:r>
            <a:endParaRPr lang="sr-Latn-CS" sz="1200" kern="1200" dirty="0" smtClean="0">
              <a:solidFill>
                <a:schemeClr val="tx1"/>
              </a:solidFill>
              <a:effectLst/>
              <a:latin typeface="+mn-lt"/>
              <a:ea typeface="+mn-ea"/>
              <a:cs typeface="+mn-cs"/>
            </a:endParaRPr>
          </a:p>
          <a:p>
            <a:pPr marL="0" indent="0" algn="just">
              <a:buNone/>
            </a:pPr>
            <a:endParaRPr lang="sr-Latn-CS" baseline="0" dirty="0" smtClean="0"/>
          </a:p>
          <a:p>
            <a:pPr marL="0" indent="0" algn="just">
              <a:buNone/>
            </a:pPr>
            <a:r>
              <a:rPr lang="sr-Latn-CS" dirty="0" smtClean="0"/>
              <a:t>Važno je da treneri objasne ulogu tužilaštva / pravosuđa u pogledu ostvarivanja </a:t>
            </a:r>
            <a:r>
              <a:rPr lang="sr-Latn-CS" dirty="0" smtClean="0"/>
              <a:t>ovog ovlašćenja </a:t>
            </a:r>
            <a:r>
              <a:rPr lang="sr-Latn-CS" dirty="0" smtClean="0"/>
              <a:t>kako bi se postiglo ekspeditivno očuvanje određenih računarskih podataka. Trener treba da naglasi posebna ograničenja ove moći, uključujući i ograničenje na naređivanje očuvanja, a ne zadržavanje podataka, i da se može koristiti samo u vezi sa konkretnim krivičnim istragama. Ovo će omogućiti učesnicima da razumeju </a:t>
            </a:r>
            <a:r>
              <a:rPr lang="sr-Latn-CS" dirty="0" smtClean="0"/>
              <a:t>njihov obim,  </a:t>
            </a:r>
            <a:endParaRPr lang="sr-Latn-CS" dirty="0" smtClean="0"/>
          </a:p>
          <a:p>
            <a:pPr marL="0" indent="0" algn="just">
              <a:buNone/>
            </a:pPr>
            <a:endParaRPr lang="sr-Latn-CS" baseline="0" dirty="0" smtClean="0"/>
          </a:p>
          <a:p>
            <a:pPr marL="0" indent="0" algn="just">
              <a:buNone/>
            </a:pPr>
            <a:r>
              <a:rPr lang="sr-Latn-CS" dirty="0" smtClean="0"/>
              <a:t>Trener treba da naglasi važnost ovlašćenja u pogledu saradnje organa reda sa privatnim sektorom, pošto mnogi davaoci usluga iz bilo kog tehničkog ili poslovnog razloga čuvaju računarske podatke svojih pretplatnika u ograničenom vremenskom periodu.</a:t>
            </a:r>
          </a:p>
        </p:txBody>
      </p:sp>
      <p:sp>
        <p:nvSpPr>
          <p:cNvPr id="4" name="Slide Number Placeholder 3"/>
          <p:cNvSpPr>
            <a:spLocks noGrp="1"/>
          </p:cNvSpPr>
          <p:nvPr>
            <p:ph type="sldNum" sz="quarter" idx="10"/>
          </p:nvPr>
        </p:nvSpPr>
        <p:spPr/>
        <p:txBody>
          <a:bodyPr/>
          <a:lstStyle/>
          <a:p>
            <a:fld id="{B2221978-7AB2-D644-A1FF-AF545A1745C1}" type="slidenum">
              <a:rPr lang="en-US" smtClean="0"/>
              <a:pPr/>
              <a:t>22</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8488584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marL="0" marR="0" indent="0" algn="l" defTabSz="457200" rtl="0" eaLnBrk="1" fontAlgn="auto" latinLnBrk="0" hangingPunct="1">
              <a:lnSpc>
                <a:spcPct val="100000"/>
              </a:lnSpc>
              <a:spcBef>
                <a:spcPts val="0"/>
              </a:spcBef>
              <a:spcAft>
                <a:spcPts val="0"/>
              </a:spcAft>
              <a:buClrTx/>
              <a:buSzTx/>
              <a:buFontTx/>
              <a:buNone/>
              <a:tabLst/>
              <a:defRPr/>
            </a:pPr>
            <a:r>
              <a:rPr lang="sr-Latn-CS" sz="1200" kern="1200" dirty="0" smtClean="0">
                <a:solidFill>
                  <a:schemeClr val="tx1"/>
                </a:solidFill>
                <a:effectLst/>
                <a:latin typeface="+mn-lt"/>
              </a:rPr>
              <a:t>Naređivanje davaocima usluga da zaštite podatke </a:t>
            </a:r>
            <a:endParaRPr lang="sr-Latn-CS" sz="1200" kern="1200" dirty="0" smtClean="0">
              <a:solidFill>
                <a:schemeClr val="tx1"/>
              </a:solidFill>
              <a:effectLst/>
              <a:latin typeface="+mn-lt"/>
              <a:ea typeface="+mn-ea"/>
              <a:cs typeface="+mn-cs"/>
            </a:endParaRPr>
          </a:p>
          <a:p>
            <a:endParaRPr lang="sr-Latn-CS" dirty="0" smtClean="0"/>
          </a:p>
          <a:p>
            <a:r>
              <a:rPr lang="sr-Latn-CS" dirty="0" smtClean="0"/>
              <a:t>Trener bi </a:t>
            </a:r>
            <a:r>
              <a:rPr lang="sr-Latn-CS" dirty="0" smtClean="0"/>
              <a:t>trebalo da objasni </a:t>
            </a:r>
            <a:r>
              <a:rPr lang="sr-Latn-CS" dirty="0" smtClean="0"/>
              <a:t>neke ključne faktore koje bi učesnici </a:t>
            </a:r>
            <a:r>
              <a:rPr lang="sr-Latn-CS" dirty="0" smtClean="0"/>
              <a:t>trebalo da imaju na umu </a:t>
            </a:r>
            <a:r>
              <a:rPr lang="sr-Latn-CS" dirty="0" smtClean="0"/>
              <a:t>pri naručivanju brzog </a:t>
            </a:r>
            <a:r>
              <a:rPr lang="sr-Latn-CS" dirty="0" smtClean="0"/>
              <a:t>čuvanja </a:t>
            </a:r>
            <a:r>
              <a:rPr lang="sr-Latn-CS" dirty="0" smtClean="0"/>
              <a:t>uskladištenih računarskih podataka:</a:t>
            </a:r>
          </a:p>
          <a:p>
            <a:pPr marL="228600" indent="-228600">
              <a:buAutoNum type="arabicPeriod"/>
            </a:pPr>
            <a:r>
              <a:rPr lang="sr-Latn-CS" dirty="0" smtClean="0"/>
              <a:t>Može </a:t>
            </a:r>
            <a:r>
              <a:rPr lang="sr-Latn-CS" dirty="0" smtClean="0"/>
              <a:t>biti potrebna </a:t>
            </a:r>
            <a:r>
              <a:rPr lang="sr-Latn-CS" dirty="0" smtClean="0"/>
              <a:t>primena da </a:t>
            </a:r>
            <a:r>
              <a:rPr lang="sr-Latn-CS" dirty="0" smtClean="0"/>
              <a:t>se navede osnova za </a:t>
            </a:r>
            <a:r>
              <a:rPr lang="sr-Latn-CS" dirty="0" smtClean="0"/>
              <a:t>verovanje </a:t>
            </a:r>
            <a:r>
              <a:rPr lang="sr-Latn-CS" dirty="0" smtClean="0"/>
              <a:t>da su podaci podložni gubitku ili modifikaciji: Ovaj poseban uslov zavisi od toga da li je ovo uslov u domaćem pravu. Međutim, bez obzira da li je razumno za lice koje izdaje </a:t>
            </a:r>
            <a:r>
              <a:rPr lang="sr-Latn-CS" dirty="0" smtClean="0"/>
              <a:t>naredbu </a:t>
            </a:r>
            <a:r>
              <a:rPr lang="sr-Latn-CS" dirty="0" smtClean="0"/>
              <a:t>da utvrdi da li je to u stvari potrebno za brzo očuvanje takvih podataka ili da li ima dovoljno vremena da podnosilac predstavke </a:t>
            </a:r>
            <a:r>
              <a:rPr lang="sr-Latn-CS" dirty="0" smtClean="0"/>
              <a:t>zatraži </a:t>
            </a:r>
            <a:r>
              <a:rPr lang="sr-Latn-CS" dirty="0" smtClean="0"/>
              <a:t>da izvrši druga procesna ovlašćenja prema zakonu.</a:t>
            </a:r>
          </a:p>
          <a:p>
            <a:pPr marL="228600" indent="-228600" algn="just">
              <a:buAutoNum type="arabicPeriod"/>
            </a:pPr>
            <a:r>
              <a:rPr lang="sr-Latn-CS" dirty="0" smtClean="0"/>
              <a:t>Naredba treba jasno </a:t>
            </a:r>
            <a:r>
              <a:rPr lang="sr-Latn-CS" dirty="0" smtClean="0"/>
              <a:t>da naznači </a:t>
            </a:r>
            <a:r>
              <a:rPr lang="sr-Latn-CS" dirty="0" smtClean="0"/>
              <a:t>koji su podaci </a:t>
            </a:r>
            <a:r>
              <a:rPr lang="sr-Latn-CS" dirty="0" smtClean="0"/>
              <a:t>njen predmet: </a:t>
            </a:r>
            <a:r>
              <a:rPr lang="sr-Latn-CS" dirty="0" smtClean="0"/>
              <a:t>Naredba se treba izvršiti u odnosu na specifične podatke, a ne u opšte, </a:t>
            </a:r>
            <a:r>
              <a:rPr lang="sr-Latn-CS" dirty="0" smtClean="0"/>
              <a:t>neprecizirane </a:t>
            </a:r>
            <a:r>
              <a:rPr lang="sr-Latn-CS" dirty="0" smtClean="0"/>
              <a:t>podatke (npr. sve podatke u određenom računarskom sistemu). </a:t>
            </a:r>
          </a:p>
          <a:p>
            <a:pPr marL="228600" indent="-228600" algn="just">
              <a:buAutoNum type="arabicPeriod"/>
            </a:pPr>
            <a:r>
              <a:rPr lang="sr-Latn-CS" dirty="0" smtClean="0"/>
              <a:t>Naredba treba da odredi da li će privatni davalac da zamrzne podatke: U određenim slučajevima, važno je da podaci koji su predmet takve naredbe za hitnu zaštitu budu zamrznuti (tj. učinjeni nepristupačnim). Na primer, organi reda mogu da traže da u slučajevima </a:t>
            </a:r>
            <a:r>
              <a:rPr lang="sr-Latn-CS" dirty="0" smtClean="0"/>
              <a:t>dečije </a:t>
            </a:r>
            <a:r>
              <a:rPr lang="sr-Latn-CS" dirty="0" smtClean="0"/>
              <a:t>pornografije, neki od sačuvanih podataka računara koji se podrazumevaju pod definicijom </a:t>
            </a:r>
            <a:r>
              <a:rPr lang="sr-Latn-CS" dirty="0" smtClean="0"/>
              <a:t>dečje </a:t>
            </a:r>
            <a:r>
              <a:rPr lang="sr-Latn-CS" dirty="0" smtClean="0"/>
              <a:t>pornografije ne samo da se ekspeditivno zaštite, već i privremeno postanu nedostupni dok se isti ne mogu zaplenitii ili slično osigurati.</a:t>
            </a:r>
          </a:p>
          <a:p>
            <a:pPr marL="228600" indent="-228600">
              <a:buAutoNum type="arabicPeriod"/>
            </a:pPr>
            <a:r>
              <a:rPr lang="sr-Latn-CS" dirty="0" smtClean="0"/>
              <a:t>Naredba treba da precizira da li je privatni davalac dužan da čuva naredbu u </a:t>
            </a:r>
            <a:r>
              <a:rPr lang="sr-Latn-CS" dirty="0" smtClean="0"/>
              <a:t>tajnosti</a:t>
            </a:r>
            <a:r>
              <a:rPr lang="sr-Latn-CS" dirty="0" smtClean="0"/>
              <a:t>: Ako naredba </a:t>
            </a:r>
            <a:r>
              <a:rPr lang="sr-Latn-CS" dirty="0" smtClean="0"/>
              <a:t>treba da </a:t>
            </a:r>
            <a:r>
              <a:rPr lang="sr-Latn-CS" dirty="0" smtClean="0"/>
              <a:t>bude </a:t>
            </a:r>
            <a:r>
              <a:rPr lang="sr-Latn-CS" dirty="0" smtClean="0"/>
              <a:t>poverljiva, to </a:t>
            </a:r>
            <a:r>
              <a:rPr lang="sr-Latn-CS" dirty="0" smtClean="0"/>
              <a:t>treba da se navede.</a:t>
            </a:r>
          </a:p>
          <a:p>
            <a:pPr marL="228600" indent="-228600">
              <a:buAutoNum type="arabicPeriod"/>
            </a:pPr>
            <a:r>
              <a:rPr lang="sr-Latn-CS" dirty="0" smtClean="0"/>
              <a:t>Naredba treba da odredi određeni vremenski period:  Naredba mora jasno odrediti razumni vremenski period u okviru zakonskog ograničenja za koji davalac usluga mora zaštiti određene podatke.</a:t>
            </a:r>
            <a:endParaRPr lang="sr-Latn-C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23</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6282982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None/>
            </a:pPr>
            <a:r>
              <a:rPr lang="sr-Latn-CS" dirty="0" smtClean="0"/>
              <a:t>Trener bi trebalo da </a:t>
            </a:r>
            <a:r>
              <a:rPr lang="sr-Latn-CS" dirty="0" smtClean="0"/>
              <a:t>objasni </a:t>
            </a:r>
            <a:r>
              <a:rPr lang="sr-Latn-CS" dirty="0" smtClean="0"/>
              <a:t>domaća ovlašćenja da se traži hitna zaštita i delimično objavljivanje podataka o saobraćaju. </a:t>
            </a:r>
          </a:p>
        </p:txBody>
      </p:sp>
      <p:sp>
        <p:nvSpPr>
          <p:cNvPr id="4" name="Slide Number Placeholder 3"/>
          <p:cNvSpPr>
            <a:spLocks noGrp="1"/>
          </p:cNvSpPr>
          <p:nvPr>
            <p:ph type="sldNum" sz="quarter" idx="10"/>
          </p:nvPr>
        </p:nvSpPr>
        <p:spPr/>
        <p:txBody>
          <a:bodyPr/>
          <a:lstStyle/>
          <a:p>
            <a:fld id="{B2221978-7AB2-D644-A1FF-AF545A1745C1}" type="slidenum">
              <a:rPr lang="en-US" smtClean="0"/>
              <a:pPr/>
              <a:t>24</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40949129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CS" sz="1200" kern="1200" dirty="0" smtClean="0">
                <a:solidFill>
                  <a:schemeClr val="tx1"/>
                </a:solidFill>
                <a:effectLst/>
                <a:latin typeface="+mn-lt"/>
              </a:rPr>
              <a:t>Naređivanje davaocima usluga da delimično otkriju podatke o saobraćaju (član 17)</a:t>
            </a:r>
            <a:endParaRPr lang="sr-Latn-CS" sz="1200" kern="1200" dirty="0" smtClean="0">
              <a:solidFill>
                <a:schemeClr val="tx1"/>
              </a:solidFill>
              <a:effectLst/>
              <a:latin typeface="+mn-lt"/>
              <a:ea typeface="+mn-ea"/>
              <a:cs typeface="+mn-cs"/>
            </a:endParaRPr>
          </a:p>
          <a:p>
            <a:pPr marL="0" indent="0" algn="just">
              <a:buNone/>
            </a:pPr>
            <a:endParaRPr lang="sr-Latn-CS" dirty="0" smtClean="0"/>
          </a:p>
          <a:p>
            <a:pPr marL="0" indent="0" algn="just">
              <a:buNone/>
            </a:pPr>
            <a:r>
              <a:rPr lang="sr-Latn-CS" dirty="0" smtClean="0"/>
              <a:t>Trener bi trebalo da razlikuje ova procesna ovlašćenja od opštih ovlašćenja za brzu zaštitu sačuvanih računarskih podataka. Učesnik kursa treba da razume da delimično otkrivanje podataka o saobraćaju se može narediti samo u meri koja omogućava identifikaciju davaoca usluga koji su uključeni u prenosu određenih specifičnih komunikacija koje su od interesa za organe reda. </a:t>
            </a:r>
          </a:p>
        </p:txBody>
      </p:sp>
      <p:sp>
        <p:nvSpPr>
          <p:cNvPr id="4" name="Slide Number Placeholder 3"/>
          <p:cNvSpPr>
            <a:spLocks noGrp="1"/>
          </p:cNvSpPr>
          <p:nvPr>
            <p:ph type="sldNum" sz="quarter" idx="10"/>
          </p:nvPr>
        </p:nvSpPr>
        <p:spPr/>
        <p:txBody>
          <a:bodyPr/>
          <a:lstStyle/>
          <a:p>
            <a:fld id="{B2221978-7AB2-D644-A1FF-AF545A1745C1}" type="slidenum">
              <a:rPr lang="en-US" smtClean="0"/>
              <a:pPr/>
              <a:t>25</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9319625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sr-Latn-CS" sz="1200" kern="1200" dirty="0" smtClean="0">
                <a:solidFill>
                  <a:schemeClr val="tx1"/>
                </a:solidFill>
                <a:effectLst/>
                <a:latin typeface="+mn-lt"/>
              </a:rPr>
              <a:t>Naređivanje davaocima usluga da delimično otkriju podatke o saobraćaju</a:t>
            </a:r>
            <a:endParaRPr lang="sr-Latn-CS" sz="1200" kern="1200" dirty="0" smtClean="0">
              <a:solidFill>
                <a:schemeClr val="tx1"/>
              </a:solidFill>
              <a:effectLst/>
              <a:latin typeface="+mn-lt"/>
              <a:ea typeface="+mn-ea"/>
              <a:cs typeface="+mn-cs"/>
            </a:endParaRPr>
          </a:p>
          <a:p>
            <a:endParaRPr lang="sr-Latn-CS" dirty="0" smtClean="0"/>
          </a:p>
          <a:p>
            <a:r>
              <a:rPr lang="sr-Latn-CS" dirty="0" smtClean="0"/>
              <a:t>Trener bi </a:t>
            </a:r>
            <a:r>
              <a:rPr lang="sr-Latn-CS" dirty="0" smtClean="0"/>
              <a:t>trebalo da objasni </a:t>
            </a:r>
            <a:r>
              <a:rPr lang="sr-Latn-CS" dirty="0" smtClean="0"/>
              <a:t>neke ključne faktore koje bi učesnici </a:t>
            </a:r>
            <a:r>
              <a:rPr lang="sr-Latn-CS" dirty="0" smtClean="0"/>
              <a:t>trebalo da imaju</a:t>
            </a:r>
            <a:r>
              <a:rPr lang="sr-Latn-CS" baseline="0" dirty="0" smtClean="0"/>
              <a:t> </a:t>
            </a:r>
            <a:r>
              <a:rPr lang="sr-Latn-CS" dirty="0" smtClean="0"/>
              <a:t>na </a:t>
            </a:r>
            <a:r>
              <a:rPr lang="sr-Latn-CS" dirty="0" smtClean="0"/>
              <a:t>umu pri naređivanje hitne zaštite i delimičnog otkrivanja podataka o saobraćaju:</a:t>
            </a:r>
          </a:p>
          <a:p>
            <a:pPr marL="228600" indent="-228600">
              <a:buAutoNum type="arabicPeriod"/>
            </a:pPr>
            <a:r>
              <a:rPr lang="sr-Latn-CS" dirty="0" smtClean="0"/>
              <a:t>Jedna naredba može da povezuje različite davaoce </a:t>
            </a:r>
            <a:r>
              <a:rPr lang="sr-Latn-CS" dirty="0" smtClean="0"/>
              <a:t>usluga. </a:t>
            </a:r>
            <a:r>
              <a:rPr lang="sr-Latn-CS" dirty="0" smtClean="0"/>
              <a:t>Trener bi trebalo da </a:t>
            </a:r>
            <a:r>
              <a:rPr lang="sr-Latn-CS" dirty="0" smtClean="0"/>
              <a:t>objasni </a:t>
            </a:r>
            <a:r>
              <a:rPr lang="sr-Latn-CS" dirty="0" smtClean="0"/>
              <a:t>da na početku istrage možda nije </a:t>
            </a:r>
            <a:r>
              <a:rPr lang="sr-Latn-CS" dirty="0" smtClean="0"/>
              <a:t>uvek </a:t>
            </a:r>
            <a:r>
              <a:rPr lang="sr-Latn-CS" dirty="0" smtClean="0"/>
              <a:t>poznato koji davaoci usluga su učestvovali u prenosu komunikacije. Tako se može izdati opšta naredba u vezi sa određenom komunikacijom koji se može dostaviti davaocu usluga kada se utvrdi da je učestvovao u prenošenju komunikacije</a:t>
            </a:r>
          </a:p>
          <a:p>
            <a:pPr marL="228600" indent="-228600">
              <a:buAutoNum type="arabicPeriod"/>
            </a:pPr>
            <a:r>
              <a:rPr lang="sr-Latn-CS" dirty="0" smtClean="0"/>
              <a:t>Naredba se može redovno nalagati  dovaocima usluga pošto su </a:t>
            </a:r>
            <a:r>
              <a:rPr lang="sr-Latn-CS" dirty="0" smtClean="0"/>
              <a:t>identifikovani. </a:t>
            </a:r>
            <a:r>
              <a:rPr lang="sr-Latn-CS" dirty="0" smtClean="0"/>
              <a:t>Naredba ne mora biti uručena svim davaocima usluga istovremeno i može se služiti svakim davaocem </a:t>
            </a:r>
            <a:r>
              <a:rPr lang="sr-Latn-CS" dirty="0" smtClean="0"/>
              <a:t>usluga, </a:t>
            </a:r>
            <a:r>
              <a:rPr lang="sr-Latn-CS" dirty="0" smtClean="0"/>
              <a:t>jer su identifikovani kao uključeni u prenos komunikacije.</a:t>
            </a:r>
          </a:p>
        </p:txBody>
      </p:sp>
      <p:sp>
        <p:nvSpPr>
          <p:cNvPr id="4" name="Slide Number Placeholder 3"/>
          <p:cNvSpPr>
            <a:spLocks noGrp="1"/>
          </p:cNvSpPr>
          <p:nvPr>
            <p:ph type="sldNum" sz="quarter" idx="10"/>
          </p:nvPr>
        </p:nvSpPr>
        <p:spPr/>
        <p:txBody>
          <a:bodyPr/>
          <a:lstStyle/>
          <a:p>
            <a:fld id="{B2221978-7AB2-D644-A1FF-AF545A1745C1}" type="slidenum">
              <a:rPr lang="en-US" smtClean="0"/>
              <a:pPr/>
              <a:t>26</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0191390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sr-Latn-CS" dirty="0" smtClean="0"/>
              <a:t>Trener bi trebalo da objasni domaću moć koja se odnosi </a:t>
            </a:r>
            <a:r>
              <a:rPr lang="sr-Latn-CS" dirty="0" smtClean="0"/>
              <a:t>na prozvodnju naloga. </a:t>
            </a:r>
            <a:endParaRPr lang="sr-Latn-CS" dirty="0" smtClean="0"/>
          </a:p>
        </p:txBody>
      </p:sp>
      <p:sp>
        <p:nvSpPr>
          <p:cNvPr id="4" name="Slide Number Placeholder 3"/>
          <p:cNvSpPr>
            <a:spLocks noGrp="1"/>
          </p:cNvSpPr>
          <p:nvPr>
            <p:ph type="sldNum" sz="quarter" idx="10"/>
          </p:nvPr>
        </p:nvSpPr>
        <p:spPr/>
        <p:txBody>
          <a:bodyPr/>
          <a:lstStyle/>
          <a:p>
            <a:fld id="{B2221978-7AB2-D644-A1FF-AF545A1745C1}" type="slidenum">
              <a:rPr lang="en-US" smtClean="0"/>
              <a:pPr/>
              <a:t>27</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62069999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sr-Latn-CS" sz="1200" kern="1200" dirty="0" smtClean="0">
                <a:solidFill>
                  <a:schemeClr val="tx1"/>
                </a:solidFill>
                <a:effectLst/>
                <a:latin typeface="+mn-lt"/>
              </a:rPr>
              <a:t>Naređivanje davaocima usluga da predaju podatke (član 18)</a:t>
            </a:r>
            <a:endParaRPr lang="sr-Latn-CS" sz="1200" kern="1200" dirty="0" smtClean="0">
              <a:solidFill>
                <a:schemeClr val="tx1"/>
              </a:solidFill>
              <a:effectLst/>
              <a:latin typeface="+mn-lt"/>
              <a:ea typeface="+mn-ea"/>
              <a:cs typeface="+mn-cs"/>
            </a:endParaRPr>
          </a:p>
          <a:p>
            <a:pPr marL="0" indent="0" algn="just">
              <a:buNone/>
            </a:pPr>
            <a:endParaRPr lang="sr-Latn-CS" dirty="0" smtClean="0"/>
          </a:p>
          <a:p>
            <a:pPr marL="0" indent="0" algn="just">
              <a:buNone/>
            </a:pPr>
            <a:r>
              <a:rPr lang="sr-Latn-CS" dirty="0" smtClean="0"/>
              <a:t>Trener treba da objasni neke od ključnih karakteristika </a:t>
            </a:r>
            <a:r>
              <a:rPr lang="sr-Latn-CS" dirty="0" smtClean="0"/>
              <a:t>izvršenja </a:t>
            </a:r>
            <a:r>
              <a:rPr lang="sr-Latn-CS" dirty="0" smtClean="0"/>
              <a:t>naredbi. Konkretno, trener treba da naglasi da je ova snaga manje nametljiva i manje zahtevna od traženja i odvajanja podataka jer ne primenjuje sistematske mere prinude na treću stranku. Ovo ovlašćenje pruža davaocima usluga na pravnoj osnovi da efikasno sarađuju sa </a:t>
            </a:r>
            <a:r>
              <a:rPr lang="sr-Latn-CS" dirty="0" smtClean="0"/>
              <a:t>organima </a:t>
            </a:r>
            <a:r>
              <a:rPr lang="sr-Latn-CS" dirty="0" smtClean="0"/>
              <a:t>reda koji ih oslobađaju od ugovorne i nepogodne odgovornosti. Trener bi </a:t>
            </a:r>
            <a:r>
              <a:rPr lang="sr-Latn-CS" dirty="0" smtClean="0"/>
              <a:t>trebalo </a:t>
            </a:r>
            <a:r>
              <a:rPr lang="sr-Latn-CS" dirty="0" smtClean="0"/>
              <a:t>da pojasni da ova procesna ovlašćenja ne omogućavaju naređivanje zadržavanja podataka.</a:t>
            </a:r>
          </a:p>
        </p:txBody>
      </p:sp>
      <p:sp>
        <p:nvSpPr>
          <p:cNvPr id="4" name="Slide Number Placeholder 3"/>
          <p:cNvSpPr>
            <a:spLocks noGrp="1"/>
          </p:cNvSpPr>
          <p:nvPr>
            <p:ph type="sldNum" sz="quarter" idx="10"/>
          </p:nvPr>
        </p:nvSpPr>
        <p:spPr/>
        <p:txBody>
          <a:bodyPr/>
          <a:lstStyle/>
          <a:p>
            <a:fld id="{B2221978-7AB2-D644-A1FF-AF545A1745C1}" type="slidenum">
              <a:rPr lang="en-US" smtClean="0"/>
              <a:pPr/>
              <a:t>28</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0441171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sr-Latn-CS" sz="1200" kern="1200" dirty="0" smtClean="0">
                <a:solidFill>
                  <a:schemeClr val="tx1"/>
                </a:solidFill>
                <a:effectLst/>
                <a:latin typeface="+mn-lt"/>
              </a:rPr>
              <a:t>Naređivanje davaocima usluga da predaju podatke </a:t>
            </a:r>
          </a:p>
          <a:p>
            <a:pPr marL="0" marR="0" indent="0" algn="just" defTabSz="457200" rtl="0" eaLnBrk="1" fontAlgn="auto" latinLnBrk="0" hangingPunct="1">
              <a:lnSpc>
                <a:spcPct val="100000"/>
              </a:lnSpc>
              <a:spcBef>
                <a:spcPts val="0"/>
              </a:spcBef>
              <a:spcAft>
                <a:spcPts val="0"/>
              </a:spcAft>
              <a:buClrTx/>
              <a:buSzTx/>
              <a:buFontTx/>
              <a:buNone/>
              <a:tabLst/>
              <a:defRPr/>
            </a:pPr>
            <a:endParaRPr lang="sr-Latn-CS" sz="1200" kern="1200" dirty="0" smtClean="0">
              <a:solidFill>
                <a:schemeClr val="tx1"/>
              </a:solidFill>
              <a:effectLst/>
              <a:latin typeface="+mn-lt"/>
              <a:ea typeface="+mn-ea"/>
              <a:cs typeface="+mn-cs"/>
            </a:endParaRPr>
          </a:p>
          <a:p>
            <a:pPr marL="0" marR="0" indent="0" algn="just" defTabSz="457200" rtl="0" eaLnBrk="1" fontAlgn="auto" latinLnBrk="0" hangingPunct="1">
              <a:lnSpc>
                <a:spcPct val="100000"/>
              </a:lnSpc>
              <a:spcBef>
                <a:spcPts val="0"/>
              </a:spcBef>
              <a:spcAft>
                <a:spcPts val="0"/>
              </a:spcAft>
              <a:buClrTx/>
              <a:buSzTx/>
              <a:buFontTx/>
              <a:buNone/>
              <a:tabLst/>
              <a:defRPr/>
            </a:pPr>
            <a:r>
              <a:rPr lang="sr-Latn-CS" dirty="0" smtClean="0"/>
              <a:t>Trener bi </a:t>
            </a:r>
            <a:r>
              <a:rPr lang="sr-Latn-CS" dirty="0" smtClean="0"/>
              <a:t>trebalo da objasni </a:t>
            </a:r>
            <a:r>
              <a:rPr lang="sr-Latn-CS" dirty="0" smtClean="0"/>
              <a:t>neke ključne faktore koje bi učesnici kursa </a:t>
            </a:r>
            <a:r>
              <a:rPr lang="sr-Latn-CS" dirty="0" smtClean="0"/>
              <a:t>trebalo da imaju </a:t>
            </a:r>
            <a:r>
              <a:rPr lang="sr-Latn-CS" dirty="0" smtClean="0"/>
              <a:t>na umu prilikom donošenja </a:t>
            </a:r>
            <a:r>
              <a:rPr lang="sr-Latn-CS" dirty="0" smtClean="0"/>
              <a:t>i izvršenja </a:t>
            </a:r>
            <a:r>
              <a:rPr lang="sr-Latn-CS" dirty="0" smtClean="0"/>
              <a:t>naredbi:</a:t>
            </a:r>
          </a:p>
          <a:p>
            <a:pPr marL="228600" indent="-228600" algn="just">
              <a:buAutoNum type="arabicPeriod"/>
            </a:pPr>
            <a:r>
              <a:rPr lang="sr-Latn-CS" dirty="0" smtClean="0"/>
              <a:t>Naredba se može proširiti na podatke o sadržaju, podatke o saobraćaju ili pretplatničke informacije: Izdavanja naredbe nisa specifična  za određenu vrstu podataka, sve dok su drugi uslovi vezani za ovu moć zadovoljeni.</a:t>
            </a:r>
          </a:p>
          <a:p>
            <a:pPr marL="228600" indent="-228600" algn="just">
              <a:buAutoNum type="arabicPeriod"/>
            </a:pPr>
            <a:r>
              <a:rPr lang="sr-Latn-CS" dirty="0" smtClean="0"/>
              <a:t>Ili se može upućivati samo osobama ili davaocima usluga koji kontrolišu ili poseduju podatake: Ovo ovlašćenje se ne može koristiti za prisiljavanje osobe ili pružaoca usluga koji ne kontroliše ili ne poseduje </a:t>
            </a:r>
            <a:r>
              <a:rPr lang="sr-Latn-CS" dirty="0" smtClean="0"/>
              <a:t>podatke </a:t>
            </a:r>
            <a:r>
              <a:rPr lang="sr-Latn-CS" dirty="0" smtClean="0"/>
              <a:t>za proizvodnju takvih podataka.  Stoga, ukoliko davalac usluga ne održava takve podatke ili informacije, ova mera možda neće biti primenjiva (npr. ako davalac usluge ne zadržava evidenciju pretplatnika, možda se neće narediti da proizvede iste).</a:t>
            </a:r>
          </a:p>
          <a:p>
            <a:pPr marL="228600" indent="-228600" algn="just">
              <a:buAutoNum type="arabicPeriod"/>
            </a:pPr>
            <a:r>
              <a:rPr lang="sr-Latn-CS" dirty="0" smtClean="0"/>
              <a:t>Naredba treba navesti da li je od privatnog pružaoca traži držanje naloga poverljivim: Važno je da se to eksplicitno navede unutar samog naloga. </a:t>
            </a:r>
          </a:p>
          <a:p>
            <a:pPr marL="228600" indent="-228600" algn="just">
              <a:buAutoNum type="arabicPeriod"/>
            </a:pPr>
            <a:r>
              <a:rPr lang="sr-Latn-CS" dirty="0" smtClean="0"/>
              <a:t>Naredba treba da navede kako će davalac usluga da proizvodi podatke: ukoliko zakonodavstvo ne navede načine proizvodnje podataka, važno je da se u naredbi navede u kom obliku podaci treba da budu proizvedeni kako bi se davaocu usluga pružila pomoć u ispunjavanju njegovih obaveza.</a:t>
            </a:r>
          </a:p>
        </p:txBody>
      </p:sp>
      <p:sp>
        <p:nvSpPr>
          <p:cNvPr id="4" name="Slide Number Placeholder 3"/>
          <p:cNvSpPr>
            <a:spLocks noGrp="1"/>
          </p:cNvSpPr>
          <p:nvPr>
            <p:ph type="sldNum" sz="quarter" idx="10"/>
          </p:nvPr>
        </p:nvSpPr>
        <p:spPr/>
        <p:txBody>
          <a:bodyPr/>
          <a:lstStyle/>
          <a:p>
            <a:fld id="{B2221978-7AB2-D644-A1FF-AF545A1745C1}" type="slidenum">
              <a:rPr lang="en-US" smtClean="0"/>
              <a:pPr/>
              <a:t>29</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4072869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None/>
            </a:pPr>
            <a:r>
              <a:rPr lang="sr-Latn-CS" dirty="0" smtClean="0"/>
              <a:t>Trener bi </a:t>
            </a:r>
            <a:r>
              <a:rPr lang="sr-Latn-CS" dirty="0" smtClean="0"/>
              <a:t>trebalo da objasni </a:t>
            </a:r>
            <a:r>
              <a:rPr lang="sr-Latn-CS" dirty="0" smtClean="0"/>
              <a:t>domaću moć </a:t>
            </a:r>
            <a:r>
              <a:rPr lang="sr-Latn-CS" dirty="0" smtClean="0"/>
              <a:t>za prikupljanje podataka </a:t>
            </a:r>
            <a:r>
              <a:rPr lang="sr-Latn-CS" dirty="0" smtClean="0"/>
              <a:t>o saobraćaju u realnom vremenu.</a:t>
            </a:r>
            <a:endParaRPr lang="sr-Latn-C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30</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2576048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sr-Latn-CS" sz="1200" i="0" kern="1200" dirty="0" smtClean="0">
                <a:solidFill>
                  <a:schemeClr val="tx1"/>
                </a:solidFill>
                <a:latin typeface="+mn-lt"/>
              </a:rPr>
              <a:t>Slajd dnevnog reda navodi različite delove sesije.</a:t>
            </a:r>
            <a:r>
              <a:rPr lang="sr-Latn-CS" dirty="0" smtClean="0"/>
              <a:t> </a:t>
            </a:r>
            <a:r>
              <a:rPr lang="sr-Latn-CS" sz="1200" i="0" kern="1200" dirty="0" smtClean="0">
                <a:solidFill>
                  <a:schemeClr val="tx1"/>
                </a:solidFill>
                <a:latin typeface="+mn-lt"/>
              </a:rPr>
              <a:t>Trener bi trebalo da objasni kako će se materijali predstaviti i da će biti vremena za učešće publike i pitanja na kraju svakog dela. Trener treba da naglasi da je</a:t>
            </a:r>
            <a:r>
              <a:rPr lang="sr-Latn-CS" dirty="0" smtClean="0"/>
              <a:t> </a:t>
            </a:r>
            <a:r>
              <a:rPr lang="sr-Latn-CS" sz="1200" i="0" kern="1200" dirty="0" smtClean="0">
                <a:solidFill>
                  <a:schemeClr val="tx1"/>
                </a:solidFill>
                <a:latin typeface="+mn-lt"/>
              </a:rPr>
              <a:t>ova obuka dizajnirana tako da bude interaktivna i da će od delegata očekivati da učestvuju tokom njenog trajanja.  </a:t>
            </a:r>
            <a:endParaRPr lang="sr-Latn-C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3</a:t>
            </a:fld>
            <a:endParaRPr lang="sr-Latn-CS"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0711627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r-Latn-CS" sz="1200" kern="1200" dirty="0" smtClean="0">
                <a:solidFill>
                  <a:schemeClr val="tx1"/>
                </a:solidFill>
                <a:effectLst/>
                <a:latin typeface="+mn-lt"/>
              </a:rPr>
              <a:t>Naređivanje davaocima usluga da prikupljaju podatke o saobraćaju u realnom vremenu (član 20)</a:t>
            </a:r>
          </a:p>
          <a:p>
            <a:pPr algn="just"/>
            <a:endParaRPr lang="sr-Latn-CS" sz="1200" kern="1200" dirty="0" smtClean="0">
              <a:solidFill>
                <a:schemeClr val="tx1"/>
              </a:solidFill>
              <a:effectLst/>
              <a:latin typeface="+mn-lt"/>
              <a:ea typeface="+mn-ea"/>
              <a:cs typeface="+mn-cs"/>
            </a:endParaRPr>
          </a:p>
          <a:p>
            <a:pPr algn="just"/>
            <a:r>
              <a:rPr lang="sr-Latn-CS" dirty="0" smtClean="0"/>
              <a:t>Trener bi trebalo da objasni glavne elemente moći vezane za prikupljanje podataka o saobraćaju u realnom vremenu. </a:t>
            </a:r>
            <a:r>
              <a:rPr lang="sr-Latn-CS" dirty="0" smtClean="0"/>
              <a:t>Na </a:t>
            </a:r>
            <a:r>
              <a:rPr lang="sr-Latn-CS" dirty="0" smtClean="0"/>
              <a:t>primer, trener treba da objasni da ova moć omogućava prikupljanje podataka o saobraćaju koji se odnose na komunikaciju u toku komunikacije (tj. u realnom vremenu).</a:t>
            </a:r>
            <a:endParaRPr lang="sr-Latn-C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31</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26176544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None/>
            </a:pPr>
            <a:r>
              <a:rPr lang="sr-Latn-CS" sz="1200" kern="1200" dirty="0" smtClean="0">
                <a:solidFill>
                  <a:schemeClr val="tx1"/>
                </a:solidFill>
                <a:effectLst/>
                <a:latin typeface="+mn-lt"/>
              </a:rPr>
              <a:t>Naređivanje davaocima usluga da prikupljaju podatke o saobraćaju u realnom vremenu </a:t>
            </a:r>
          </a:p>
          <a:p>
            <a:pPr marL="0" indent="0" algn="just">
              <a:buNone/>
            </a:pPr>
            <a:endParaRPr lang="sr-Latn-CS" sz="1200" kern="1200" dirty="0" smtClean="0">
              <a:solidFill>
                <a:schemeClr val="tx1"/>
              </a:solidFill>
              <a:effectLst/>
              <a:latin typeface="+mn-lt"/>
              <a:ea typeface="+mn-ea"/>
              <a:cs typeface="+mn-cs"/>
            </a:endParaRPr>
          </a:p>
          <a:p>
            <a:pPr marL="0" indent="0" algn="just">
              <a:buNone/>
            </a:pPr>
            <a:r>
              <a:rPr lang="sr-Latn-CS" dirty="0" smtClean="0"/>
              <a:t>Trener bi </a:t>
            </a:r>
            <a:r>
              <a:rPr lang="sr-Latn-CS" dirty="0" smtClean="0"/>
              <a:t>trebalo da objasni </a:t>
            </a:r>
            <a:r>
              <a:rPr lang="sr-Latn-CS" dirty="0" smtClean="0"/>
              <a:t>svako razmatranje koje učesnik </a:t>
            </a:r>
            <a:r>
              <a:rPr lang="sr-Latn-CS" dirty="0" smtClean="0"/>
              <a:t>mora da uzme </a:t>
            </a:r>
            <a:r>
              <a:rPr lang="sr-Latn-CS" dirty="0" smtClean="0"/>
              <a:t>u obzir u vezi sa naređivanjem da se prikupljaju podaci o saobraćaju u realnom vremenu:</a:t>
            </a:r>
          </a:p>
          <a:p>
            <a:pPr marL="0" indent="0" algn="just">
              <a:buNone/>
            </a:pPr>
            <a:r>
              <a:rPr lang="sr-Latn-CS" dirty="0" smtClean="0"/>
              <a:t>1. Naredba se mora odnositi na podatke o saobraćaju povezane sa određenim komunikacijama: Ovo ovlašćenje se ne može generalno primenjivati da bi </a:t>
            </a:r>
            <a:r>
              <a:rPr lang="sr-Latn-CS" dirty="0" smtClean="0"/>
              <a:t>se prisilio davalac </a:t>
            </a:r>
            <a:r>
              <a:rPr lang="sr-Latn-CS" dirty="0" smtClean="0"/>
              <a:t>usluga da zabeleži neiskazane podatke o saobraćaju (npr. svi podaci o saobraćaju iz određenog regiona u određeno vreme).</a:t>
            </a:r>
          </a:p>
          <a:p>
            <a:pPr marL="0" indent="0" algn="just">
              <a:buNone/>
            </a:pPr>
            <a:r>
              <a:rPr lang="sr-Latn-CS" dirty="0" smtClean="0"/>
              <a:t>2. Naredba može zahtevati da davalac usluga presreće ili pomogne vlastima da prikupe takve podatke: U određenim slučajevima, ukoliko davaoci usluga nemaju tehničku sposobnost da iskoriste ovu moć, i dalje im se naređuje da pomognu organima za organi reda u prikupljanju podataka o saobraćaju u realnom vremenu.</a:t>
            </a:r>
          </a:p>
          <a:p>
            <a:pPr marL="0" indent="0" algn="just">
              <a:buNone/>
            </a:pPr>
            <a:r>
              <a:rPr lang="sr-Latn-CS" dirty="0" smtClean="0"/>
              <a:t>3. Naredba ne sme da ide preko tehničkih mogućnosti davaoca usluga: U nalogu treba navesti da je ograničena do ove mere kako bi se sprečilo davanje obaveza davaocu usluga koje su izvan njegovih tehničkih mogućnosti.</a:t>
            </a:r>
          </a:p>
        </p:txBody>
      </p:sp>
      <p:sp>
        <p:nvSpPr>
          <p:cNvPr id="4" name="Slide Number Placeholder 3"/>
          <p:cNvSpPr>
            <a:spLocks noGrp="1"/>
          </p:cNvSpPr>
          <p:nvPr>
            <p:ph type="sldNum" sz="quarter" idx="10"/>
          </p:nvPr>
        </p:nvSpPr>
        <p:spPr/>
        <p:txBody>
          <a:bodyPr/>
          <a:lstStyle/>
          <a:p>
            <a:fld id="{B2221978-7AB2-D644-A1FF-AF545A1745C1}" type="slidenum">
              <a:rPr lang="en-US" smtClean="0"/>
              <a:pPr/>
              <a:t>32</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38706367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sr-Latn-CS" dirty="0" smtClean="0"/>
              <a:t>4. Naredba se može pružiti davaocima usluga sa sedištem van teritorije: Važno je da učesnici shvate da se stranim davaocima usluga sa infrastrukturom na njihovoj teritoriji može naložiti da prikupljaju podatke o saobraćaju ako imaju potrebnu tehničku sposobnost na svojoj teritoriji. Trener možda želi da naglasi da ova moć nije ograničena samo na davaoce usluga koji imaju sedište u svojoj zemlji.</a:t>
            </a:r>
          </a:p>
          <a:p>
            <a:pPr marL="0" indent="0" algn="just">
              <a:buNone/>
            </a:pPr>
            <a:r>
              <a:rPr lang="sr-Latn-CS" dirty="0" smtClean="0"/>
              <a:t>5. Naredba mora zahtevati od davaoca usluga </a:t>
            </a:r>
            <a:r>
              <a:rPr lang="sr-Latn-CS" dirty="0" smtClean="0"/>
              <a:t>čuvanje </a:t>
            </a:r>
            <a:r>
              <a:rPr lang="sr-Latn-CS" dirty="0" smtClean="0"/>
              <a:t>u tajnosti: Ova obaveza je veoma važna jer svako obelodanjivanje ovakvog ovlašćenja može dovesti do toga da učesnici </a:t>
            </a:r>
            <a:r>
              <a:rPr lang="sr-Latn-CS" dirty="0" smtClean="0"/>
              <a:t>predmetne komunikacije </a:t>
            </a:r>
            <a:r>
              <a:rPr lang="sr-Latn-CS" dirty="0" smtClean="0"/>
              <a:t>koriste druga sredstva komunikacije kako bi izbegli otkrivanje. Ostvarivanje ovih </a:t>
            </a:r>
            <a:r>
              <a:rPr lang="sr-Latn-CS" dirty="0" smtClean="0"/>
              <a:t>ovlašćenja treba </a:t>
            </a:r>
            <a:r>
              <a:rPr lang="sr-Latn-CS" dirty="0" smtClean="0"/>
              <a:t>da propisuje tajnost pružaoca i </a:t>
            </a:r>
            <a:r>
              <a:rPr lang="sr-Latn-CS" dirty="0" smtClean="0"/>
              <a:t>njegovih </a:t>
            </a:r>
            <a:r>
              <a:rPr lang="sr-Latn-CS" dirty="0" smtClean="0"/>
              <a:t>zaposlenih.</a:t>
            </a:r>
          </a:p>
          <a:p>
            <a:pPr marL="0" indent="0" algn="just">
              <a:buNone/>
            </a:pPr>
            <a:r>
              <a:rPr lang="sr-Latn-CS" dirty="0" smtClean="0"/>
              <a:t>6. </a:t>
            </a:r>
            <a:r>
              <a:rPr lang="sr-Latn-CS" dirty="0" smtClean="0"/>
              <a:t>Naredba bi trebalo da osloboditi </a:t>
            </a:r>
            <a:r>
              <a:rPr lang="sr-Latn-CS" dirty="0" smtClean="0"/>
              <a:t>pružaoca usluga od obaveze da obavesti pretplatnika: Ovo razmatranje je važno jer operateri mogu ugovorom biti u obavezi da obaveste svoje pretplatnike o bilo kakvim takvim zahtevima za saradnju, osim ako </a:t>
            </a:r>
            <a:r>
              <a:rPr lang="sr-Latn-CS" dirty="0" smtClean="0"/>
              <a:t>se </a:t>
            </a:r>
            <a:r>
              <a:rPr lang="sr-Latn-CS" dirty="0" smtClean="0"/>
              <a:t>to </a:t>
            </a:r>
            <a:r>
              <a:rPr lang="sr-Latn-CS" dirty="0" smtClean="0"/>
              <a:t>sprečava zakonskim zahtevom.</a:t>
            </a:r>
            <a:endParaRPr lang="sr-Latn-CS" dirty="0" smtClean="0"/>
          </a:p>
        </p:txBody>
      </p:sp>
      <p:sp>
        <p:nvSpPr>
          <p:cNvPr id="4" name="Slide Number Placeholder 3"/>
          <p:cNvSpPr>
            <a:spLocks noGrp="1"/>
          </p:cNvSpPr>
          <p:nvPr>
            <p:ph type="sldNum" sz="quarter" idx="10"/>
          </p:nvPr>
        </p:nvSpPr>
        <p:spPr/>
        <p:txBody>
          <a:bodyPr/>
          <a:lstStyle/>
          <a:p>
            <a:fld id="{B2221978-7AB2-D644-A1FF-AF545A1745C1}" type="slidenum">
              <a:rPr lang="en-US" smtClean="0"/>
              <a:pPr/>
              <a:t>33</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23119600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None/>
            </a:pPr>
            <a:r>
              <a:rPr lang="sr-Latn-CS" dirty="0" smtClean="0"/>
              <a:t>Trener bi trebalo da objasni domaću moć </a:t>
            </a:r>
            <a:r>
              <a:rPr lang="sr-Latn-CS" dirty="0" smtClean="0"/>
              <a:t>za </a:t>
            </a:r>
            <a:r>
              <a:rPr lang="sr-Latn-CS" dirty="0" smtClean="0"/>
              <a:t>presretanja podataka iz sadržaja.</a:t>
            </a:r>
          </a:p>
        </p:txBody>
      </p:sp>
      <p:sp>
        <p:nvSpPr>
          <p:cNvPr id="4" name="Slide Number Placeholder 3"/>
          <p:cNvSpPr>
            <a:spLocks noGrp="1"/>
          </p:cNvSpPr>
          <p:nvPr>
            <p:ph type="sldNum" sz="quarter" idx="10"/>
          </p:nvPr>
        </p:nvSpPr>
        <p:spPr/>
        <p:txBody>
          <a:bodyPr/>
          <a:lstStyle/>
          <a:p>
            <a:fld id="{B2221978-7AB2-D644-A1FF-AF545A1745C1}" type="slidenum">
              <a:rPr lang="en-US" smtClean="0"/>
              <a:pPr/>
              <a:t>34</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31461658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r-Latn-CS" sz="1200" kern="1200" dirty="0" smtClean="0">
                <a:solidFill>
                  <a:schemeClr val="tx1"/>
                </a:solidFill>
                <a:effectLst/>
                <a:latin typeface="+mn-lt"/>
              </a:rPr>
              <a:t>Naređivanje davaocima usluga da </a:t>
            </a:r>
            <a:r>
              <a:rPr lang="sr-Latn-CS" sz="1200" kern="1200" dirty="0" smtClean="0">
                <a:solidFill>
                  <a:schemeClr val="tx1"/>
                </a:solidFill>
                <a:effectLst/>
                <a:latin typeface="+mn-lt"/>
              </a:rPr>
              <a:t>presreću </a:t>
            </a:r>
            <a:r>
              <a:rPr lang="sr-Latn-CS" sz="1200" kern="1200" dirty="0" smtClean="0">
                <a:solidFill>
                  <a:schemeClr val="tx1"/>
                </a:solidFill>
                <a:effectLst/>
                <a:latin typeface="+mn-lt"/>
              </a:rPr>
              <a:t>podatke iz sadržaja (član 21)</a:t>
            </a:r>
          </a:p>
          <a:p>
            <a:pPr algn="just"/>
            <a:endParaRPr lang="sr-Latn-CS" sz="1200" kern="1200" dirty="0" smtClean="0">
              <a:solidFill>
                <a:schemeClr val="tx1"/>
              </a:solidFill>
              <a:effectLst/>
              <a:latin typeface="+mn-lt"/>
              <a:ea typeface="+mn-ea"/>
              <a:cs typeface="+mn-cs"/>
            </a:endParaRPr>
          </a:p>
          <a:p>
            <a:pPr algn="just"/>
            <a:r>
              <a:rPr lang="sr-Latn-CS" dirty="0" smtClean="0"/>
              <a:t>Trener bi </a:t>
            </a:r>
            <a:r>
              <a:rPr lang="sr-Latn-CS" dirty="0" smtClean="0"/>
              <a:t>trebalo da pruži </a:t>
            </a:r>
            <a:r>
              <a:rPr lang="sr-Latn-CS" dirty="0" smtClean="0"/>
              <a:t>osnovnu pozadinu ključnih elemenata koji se odnose na procesna ovlašćenja presretanja podataka iz sadržaja. </a:t>
            </a:r>
            <a:r>
              <a:rPr lang="sr-Latn-CS" dirty="0" smtClean="0"/>
              <a:t>Trener </a:t>
            </a:r>
            <a:r>
              <a:rPr lang="sr-Latn-CS" dirty="0" smtClean="0"/>
              <a:t>može smatrati korisnim povratak na definiciju podataka iz sadržaja kako bi objasnio zašto je to najviše osetljivo </a:t>
            </a:r>
            <a:r>
              <a:rPr lang="sr-Latn-CS" dirty="0" smtClean="0"/>
              <a:t>za </a:t>
            </a:r>
            <a:r>
              <a:rPr lang="sr-Latn-CS" dirty="0" smtClean="0"/>
              <a:t>privatnost (tj. zato što se odnosi na stvarnu suštinu komunikacija). Pošto se komunikacije javljaju preko davaoca usluga, važno je da učesnici shvate da je pomoć privatnih </a:t>
            </a:r>
            <a:r>
              <a:rPr lang="sr-Latn-CS" dirty="0" smtClean="0"/>
              <a:t>davalaca </a:t>
            </a:r>
            <a:r>
              <a:rPr lang="sr-Latn-CS" dirty="0" smtClean="0"/>
              <a:t>usluga od suštinskog značaja za realizaciju ovog procesnog ovlašćenja. Konačno, trener bi </a:t>
            </a:r>
            <a:r>
              <a:rPr lang="sr-Latn-CS" dirty="0" smtClean="0"/>
              <a:t>trebalo da diskutuje </a:t>
            </a:r>
            <a:r>
              <a:rPr lang="sr-Latn-CS" dirty="0" smtClean="0"/>
              <a:t>o značaju </a:t>
            </a:r>
            <a:r>
              <a:rPr lang="sr-Latn-CS" dirty="0" smtClean="0"/>
              <a:t>ovog </a:t>
            </a:r>
            <a:r>
              <a:rPr lang="sr-Latn-CS" dirty="0" smtClean="0"/>
              <a:t>procesnog ovlašćenja pošto omogućava organima reda da evidentiraju sadržaj komunikacije (što može poslužiti kao dokaz u slučajevima vezanim za sadržaj ili može dovesti do izvršenja drugih visokotehnoloških krivičnih dela).</a:t>
            </a:r>
            <a:endParaRPr lang="sr-Latn-C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35</a:t>
            </a:fld>
            <a:endParaRPr lang="sr-Latn-CS"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94965450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lgn="just">
              <a:buNone/>
            </a:pPr>
            <a:r>
              <a:rPr lang="sr-Latn-CS" dirty="0" smtClean="0"/>
              <a:t>Naređivanje davaocima usluga da presreću podatke o sadržaju</a:t>
            </a:r>
          </a:p>
          <a:p>
            <a:pPr marL="0" indent="0" algn="just">
              <a:buNone/>
            </a:pPr>
            <a:endParaRPr lang="sr-Latn-CS" dirty="0" smtClean="0"/>
          </a:p>
          <a:p>
            <a:pPr marL="0" indent="0" algn="just">
              <a:buNone/>
            </a:pPr>
            <a:r>
              <a:rPr lang="sr-Latn-CS" dirty="0" smtClean="0"/>
              <a:t>Trener bi </a:t>
            </a:r>
            <a:r>
              <a:rPr lang="sr-Latn-CS" dirty="0" smtClean="0"/>
              <a:t>trebalo da objasni </a:t>
            </a:r>
            <a:r>
              <a:rPr lang="sr-Latn-CS" dirty="0" smtClean="0"/>
              <a:t>da se svako razmatranje koje učesnik mora uzeti u obzir odnosi na naređivanje presretanja podataka iz sadržaja:</a:t>
            </a:r>
          </a:p>
          <a:p>
            <a:pPr marL="0" indent="0" algn="just">
              <a:buNone/>
            </a:pPr>
            <a:r>
              <a:rPr lang="sr-Latn-CS" dirty="0" smtClean="0"/>
              <a:t>1. Naredba se mora odnositi na podatke sadržaja koji se zahtevaju u vezi sa teškim prekršajima: Domaće pravo može odrediti da određena krivična dela budu ozbiljna po svojoj prirodi. Trener bi </a:t>
            </a:r>
            <a:r>
              <a:rPr lang="sr-Latn-CS" dirty="0" smtClean="0"/>
              <a:t>trebalo da pruži primere </a:t>
            </a:r>
            <a:r>
              <a:rPr lang="sr-Latn-CS" dirty="0" smtClean="0"/>
              <a:t>ovakvih prekršaja i </a:t>
            </a:r>
            <a:r>
              <a:rPr lang="sr-Latn-CS" dirty="0" smtClean="0"/>
              <a:t>objasni </a:t>
            </a:r>
            <a:r>
              <a:rPr lang="sr-Latn-CS" dirty="0" smtClean="0"/>
              <a:t>da je za zaštitu prava na privatnost ova moć ograničena na takva ozbiljna dela.</a:t>
            </a:r>
          </a:p>
          <a:p>
            <a:pPr marL="0" indent="0" algn="just">
              <a:buNone/>
            </a:pPr>
            <a:r>
              <a:rPr lang="sr-Latn-CS" dirty="0" smtClean="0"/>
              <a:t>2. Naredba može da primorava davaoce usluga da presretnu ili pomognu vlastima da presretnu takve podatke: U određenim slučajevima, ukoliko davaoci usluga nemaju tehničku sposobnost da iskoriste ovu moć, </a:t>
            </a:r>
            <a:r>
              <a:rPr lang="sr-Latn-CS" dirty="0" smtClean="0"/>
              <a:t>može im </a:t>
            </a:r>
            <a:r>
              <a:rPr lang="sr-Latn-CS" dirty="0" smtClean="0"/>
              <a:t>se još uvek naložiti da pomognu organima za organi reda da presreću takve podatke o sadržaju.</a:t>
            </a:r>
          </a:p>
          <a:p>
            <a:pPr marL="0" indent="0" algn="just">
              <a:buNone/>
            </a:pPr>
            <a:r>
              <a:rPr lang="sr-Latn-CS" dirty="0" smtClean="0"/>
              <a:t>3. Naredba ne sme da ide preko tehničkih mogućnosti davaoca usluga: U nalogu treba navesti da je ograničena do ove mere kako bi se sprečilo davanje obaveza davaocu usluga koje su izvan njegovih tehničkih mogućnosti.</a:t>
            </a:r>
          </a:p>
          <a:p>
            <a:pPr marL="0" indent="0" algn="just">
              <a:buNone/>
            </a:pPr>
            <a:r>
              <a:rPr lang="sr-Latn-CS" dirty="0" smtClean="0"/>
              <a:t>4. Naredba se može pružiti davaocima usluga sa sedištem van teritorije: Važno je da učesnici shvate da se stranim davaocima usluga sa infrastrukturom na njihovoj teritoriji može naložiti presretanje sadržaja podataka ako imaju potrebnu tehničku sposobnost na svojoj teritoriji. Trener možda želi da naglasi da ova moć nije ograničena samo na davaoce usluga koji imaju sedište u svojoj zemlji.</a:t>
            </a:r>
          </a:p>
        </p:txBody>
      </p:sp>
      <p:sp>
        <p:nvSpPr>
          <p:cNvPr id="4" name="Slide Number Placeholder 3"/>
          <p:cNvSpPr>
            <a:spLocks noGrp="1"/>
          </p:cNvSpPr>
          <p:nvPr>
            <p:ph type="sldNum" sz="quarter" idx="10"/>
          </p:nvPr>
        </p:nvSpPr>
        <p:spPr/>
        <p:txBody>
          <a:bodyPr/>
          <a:lstStyle/>
          <a:p>
            <a:fld id="{B2221978-7AB2-D644-A1FF-AF545A1745C1}" type="slidenum">
              <a:rPr lang="en-US" smtClean="0"/>
              <a:pPr/>
              <a:t>36</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75252960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sr-Latn-CS" dirty="0" smtClean="0"/>
              <a:t>5. Naredba se može pružiti davaocima usluga sa sedištem van teritorije: Važno je da učesnici shvate da se stranim davaocima usluga sa infrastrukturom na njihovoj teritoriji može naložiti presretanje sadržaja podataka ako imaju potrebnu tehničku sposobnost na svojoj teritoriji. Trener možda želi da naglasi da ova moć nije ograničena samo na davaoce usluga koji imaju sedište u svojoj zemlji.</a:t>
            </a:r>
          </a:p>
          <a:p>
            <a:pPr marL="0" indent="0" algn="just">
              <a:buNone/>
            </a:pPr>
            <a:r>
              <a:rPr lang="sr-Latn-CS" dirty="0" smtClean="0"/>
              <a:t>6. Naredba mora zahtevati od davaoca usluga da čuva </a:t>
            </a:r>
            <a:r>
              <a:rPr lang="sr-Latn-CS" dirty="0" smtClean="0"/>
              <a:t>tajnost: </a:t>
            </a:r>
            <a:r>
              <a:rPr lang="sr-Latn-CS" dirty="0" smtClean="0"/>
              <a:t>Ova obaveza je veoma važna jer svako obelodanjivanje ovakvog ovlašćenja može dovesti do toga da učesnici </a:t>
            </a:r>
            <a:r>
              <a:rPr lang="sr-Latn-CS" dirty="0" smtClean="0"/>
              <a:t>predmetne komunikacije </a:t>
            </a:r>
            <a:r>
              <a:rPr lang="sr-Latn-CS" dirty="0" smtClean="0"/>
              <a:t>koriste druga sredstva komunikacije kako bi izbegli otkrivanje. Ostvarivanje ovih </a:t>
            </a:r>
            <a:r>
              <a:rPr lang="sr-Latn-CS" dirty="0" smtClean="0"/>
              <a:t>ovlašćenja </a:t>
            </a:r>
            <a:r>
              <a:rPr lang="sr-Latn-CS" dirty="0" smtClean="0"/>
              <a:t>treba da propisuje tajnost pružaoca i </a:t>
            </a:r>
            <a:r>
              <a:rPr lang="sr-Latn-CS" dirty="0" smtClean="0"/>
              <a:t>njegovih </a:t>
            </a:r>
            <a:r>
              <a:rPr lang="sr-Latn-CS" dirty="0" smtClean="0"/>
              <a:t>zaposlenih.</a:t>
            </a:r>
          </a:p>
          <a:p>
            <a:pPr marL="0" indent="0" algn="just">
              <a:buNone/>
            </a:pPr>
            <a:r>
              <a:rPr lang="sr-Latn-CS" dirty="0" smtClean="0"/>
              <a:t>7. </a:t>
            </a:r>
            <a:r>
              <a:rPr lang="sr-Latn-CS" dirty="0" smtClean="0"/>
              <a:t>Naredba</a:t>
            </a:r>
            <a:r>
              <a:rPr lang="sr-Latn-CS" baseline="0" dirty="0" smtClean="0"/>
              <a:t> b</a:t>
            </a:r>
            <a:r>
              <a:rPr lang="sr-Latn-CS" dirty="0" smtClean="0"/>
              <a:t>i </a:t>
            </a:r>
            <a:r>
              <a:rPr lang="sr-Latn-CS" dirty="0" smtClean="0"/>
              <a:t>trebalo </a:t>
            </a:r>
            <a:r>
              <a:rPr lang="sr-Latn-CS" dirty="0" smtClean="0"/>
              <a:t>da oslobodi </a:t>
            </a:r>
            <a:r>
              <a:rPr lang="sr-Latn-CS" dirty="0" smtClean="0"/>
              <a:t>pružaoca usluga od obaveze da obavesti pretplatnika: Ovo razmatranje je važno jer operateri mogu ugovorom biti u obavezi da obaveste svoje pretplatnike o bilo kakvim takvim zahtevima za saradnju, osim ako </a:t>
            </a:r>
            <a:r>
              <a:rPr lang="sr-Latn-CS" dirty="0" smtClean="0"/>
              <a:t>se </a:t>
            </a:r>
            <a:r>
              <a:rPr lang="sr-Latn-CS" dirty="0" smtClean="0"/>
              <a:t>to </a:t>
            </a:r>
            <a:r>
              <a:rPr lang="sr-Latn-CS" dirty="0" smtClean="0"/>
              <a:t>sprečava zakonitim zahtevom.</a:t>
            </a:r>
            <a:endParaRPr lang="sr-Latn-CS" dirty="0" smtClean="0"/>
          </a:p>
        </p:txBody>
      </p:sp>
      <p:sp>
        <p:nvSpPr>
          <p:cNvPr id="4" name="Slide Number Placeholder 3"/>
          <p:cNvSpPr>
            <a:spLocks noGrp="1"/>
          </p:cNvSpPr>
          <p:nvPr>
            <p:ph type="sldNum" sz="quarter" idx="10"/>
          </p:nvPr>
        </p:nvSpPr>
        <p:spPr/>
        <p:txBody>
          <a:bodyPr/>
          <a:lstStyle/>
          <a:p>
            <a:fld id="{B2221978-7AB2-D644-A1FF-AF545A1745C1}" type="slidenum">
              <a:rPr lang="en-US" smtClean="0"/>
              <a:pPr/>
              <a:t>37</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1007463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r-Latn-CS" dirty="0" smtClean="0"/>
              <a:t>Dobrovoljna saradnji sa privatnim davaocima </a:t>
            </a:r>
            <a:r>
              <a:rPr lang="sr-Latn-CS" dirty="0" smtClean="0"/>
              <a:t>usluga</a:t>
            </a:r>
            <a:endParaRPr lang="sr-Latn-CS" dirty="0" smtClean="0"/>
          </a:p>
          <a:p>
            <a:pPr algn="just"/>
            <a:endParaRPr lang="sr-Latn-CS" dirty="0" smtClean="0"/>
          </a:p>
          <a:p>
            <a:pPr algn="just"/>
            <a:r>
              <a:rPr lang="sr-Latn-CS" dirty="0" smtClean="0"/>
              <a:t>Trener treba da objasni neke modele ili primere dobrovoljne saradnju sa privatnim uslugama, da objasni da saradnja nije nužno rezultat obaveznih zakonskih </a:t>
            </a:r>
            <a:r>
              <a:rPr lang="sr-Latn-CS" dirty="0" smtClean="0"/>
              <a:t>odredaba. </a:t>
            </a:r>
            <a:r>
              <a:rPr lang="sr-Latn-CS" dirty="0" smtClean="0"/>
              <a:t>Ovaj slajd može uključiti procedure koje se koriste u saradnji entiteta privatnog sektora i organa reda u pitanjima vezanim za visokotehnološki kriminal i elektronske dokaze.</a:t>
            </a:r>
            <a:endParaRPr lang="sr-Latn-C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38</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7137617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CS" dirty="0" smtClean="0"/>
              <a:t>Pristup do podataka u oblaku koje drže domaći davaoci usluga</a:t>
            </a:r>
          </a:p>
          <a:p>
            <a:endParaRPr lang="sr-Latn-CS" dirty="0" smtClean="0"/>
          </a:p>
          <a:p>
            <a:r>
              <a:rPr lang="sr-Latn-CS" dirty="0" smtClean="0"/>
              <a:t>Trener treba da obasni da se procesna ovlašćenja identifikovana u ovom delu časa odnose i na podatke u oblaku koje drže domaće usluge u okviru jurisdikcije njihove teritorije.</a:t>
            </a:r>
            <a:endParaRPr lang="sr-Latn-C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39</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28736141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sr-Latn-CS" sz="1200" kern="1200" dirty="0" smtClean="0">
                <a:solidFill>
                  <a:schemeClr val="tx1"/>
                </a:solidFill>
                <a:effectLst/>
                <a:latin typeface="+mn-lt"/>
              </a:rPr>
              <a:t>Trener bi trebalo da pruži učesnicima priliku da postavljaju sva pitanja koja mogu </a:t>
            </a:r>
            <a:r>
              <a:rPr lang="sr-Latn-CS" sz="1200" kern="1200" dirty="0" smtClean="0">
                <a:solidFill>
                  <a:schemeClr val="tx1"/>
                </a:solidFill>
                <a:effectLst/>
                <a:latin typeface="+mn-lt"/>
              </a:rPr>
              <a:t>biti u </a:t>
            </a:r>
            <a:r>
              <a:rPr lang="sr-Latn-CS" sz="1200" kern="1200" dirty="0" smtClean="0">
                <a:solidFill>
                  <a:schemeClr val="tx1"/>
                </a:solidFill>
                <a:effectLst/>
                <a:latin typeface="+mn-lt"/>
              </a:rPr>
              <a:t>vezi sa drugim delom lekcije.</a:t>
            </a:r>
            <a:endParaRPr lang="sr-Latn-CS" dirty="0"/>
          </a:p>
        </p:txBody>
      </p:sp>
      <p:sp>
        <p:nvSpPr>
          <p:cNvPr id="4" name="Slide Number Placeholder 3"/>
          <p:cNvSpPr>
            <a:spLocks noGrp="1"/>
          </p:cNvSpPr>
          <p:nvPr>
            <p:ph type="sldNum" sz="quarter" idx="10"/>
          </p:nvPr>
        </p:nvSpPr>
        <p:spPr/>
        <p:txBody>
          <a:bodyPr/>
          <a:lstStyle/>
          <a:p>
            <a:fld id="{D4504A11-3BA0-4461-A1C5-454F02F9540C}" type="slidenum">
              <a:rPr lang="en-GB" smtClean="0"/>
              <a:pPr/>
              <a:t>40</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3501746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sr-Latn-CS" sz="1200" kern="1200" dirty="0" smtClean="0">
                <a:solidFill>
                  <a:schemeClr val="tx1"/>
                </a:solidFill>
                <a:latin typeface="+mn-lt"/>
              </a:rPr>
              <a:t>Važno je da i trener i delegati razumeju šta su ciljevi lekcije.  Ove ciljeve treba detaljno objasniti delegatima pre nego što </a:t>
            </a:r>
            <a:r>
              <a:rPr lang="sr-Latn-CS" sz="1200" kern="1200" dirty="0" smtClean="0">
                <a:solidFill>
                  <a:schemeClr val="tx1"/>
                </a:solidFill>
                <a:latin typeface="+mn-lt"/>
              </a:rPr>
              <a:t>se u sesiji počnu </a:t>
            </a:r>
            <a:r>
              <a:rPr lang="sr-Latn-CS" sz="1200" kern="1200" dirty="0" smtClean="0">
                <a:solidFill>
                  <a:schemeClr val="tx1"/>
                </a:solidFill>
                <a:latin typeface="+mn-lt"/>
              </a:rPr>
              <a:t>koristiti informacije sa slajda. Ovaj slajd će se ponoviti na kraju lekcije radi ponavljanja sesije.</a:t>
            </a:r>
            <a:endParaRPr lang="sr-Latn-C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2221978-7AB2-D644-A1FF-AF545A1745C1}" type="slidenum">
              <a:rPr lang="en-US" smtClean="0"/>
              <a:pPr/>
              <a:t>4</a:t>
            </a:fld>
            <a:endParaRPr lang="sr-Latn-CS"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81643789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sr-Latn-CS" dirty="0" smtClean="0"/>
              <a:t>Kako tehnologija nastavlja da se razvija, postoji sve veća potreba da organi reda mogu da  pristupe podacima koje drže međunarodni davaoci usluga (koji se u sledećem tekstu i slajdovima nazivaju i "davaoci usluga u inostranstvu"). Podaci se češće čuvaju na serverima u drugim zemljama, posebno uz sve veću implementaciju oblak tehnologije. Važno je da učesnici budu potpuno upoznati sa različitim izazovima sa kojima se suočavaju prilikom pristupa podacima koje čuvaju davaoci usluga u inostranstvu. Ovaj deo lekcije će takođe pokriti različite načine na koje se može pristupiti podacima koje čuvaju davaoci usluga u inostranstvu.</a:t>
            </a:r>
            <a:endParaRPr lang="sr-Latn-C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41</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97616688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CS" dirty="0" smtClean="0"/>
              <a:t>Trener treba da obezbedi kratak uvod u važnost saradnje sa davaocima usluga u inostranstvu. Trener se može </a:t>
            </a:r>
            <a:r>
              <a:rPr lang="sr-Latn-CS" dirty="0" smtClean="0"/>
              <a:t>dotaći i </a:t>
            </a:r>
            <a:r>
              <a:rPr lang="sr-Latn-CS" dirty="0" smtClean="0"/>
              <a:t>prirode elektronskih dokaza, a naročito podataka o oblaku / daljinskom skladištenju. </a:t>
            </a:r>
            <a:endParaRPr lang="sr-Latn-C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42</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92962532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CS" dirty="0" smtClean="0"/>
              <a:t>Trener bi </a:t>
            </a:r>
            <a:r>
              <a:rPr lang="sr-Latn-CS" dirty="0" smtClean="0"/>
              <a:t>trebalo da objasni </a:t>
            </a:r>
            <a:r>
              <a:rPr lang="sr-Latn-CS" dirty="0" smtClean="0"/>
              <a:t>tri nivoa saradnje do kojih može doći sa davaocima usluga u inostranstvu :</a:t>
            </a:r>
          </a:p>
          <a:p>
            <a:pPr marL="228600" indent="-228600">
              <a:buAutoNum type="arabicPeriod"/>
            </a:pPr>
            <a:r>
              <a:rPr lang="sr-Latn-CS" b="1" baseline="0" dirty="0" smtClean="0"/>
              <a:t>Obavezna saradnja</a:t>
            </a:r>
            <a:r>
              <a:rPr lang="sr-Latn-CS" b="0" baseline="0" dirty="0" smtClean="0"/>
              <a:t>: Ova saradnja je obavezna putem kanala za međusobnu pravnu pomoć i obavezna je za davaoce usluga u inostranstvu putem njihovih sopstvenih domaćih zakona. Stranka može takođe koristiti svoja domaću procesualna ovlašćenja u  izdavanju  naloga da naredi davaocu usluga koje nudi usluge na svojoj teritoriji da preda pretplatničke informacije u svojom posedu ili kontroli.</a:t>
            </a:r>
            <a:endParaRPr lang="sr-Latn-CS" b="1" baseline="0" dirty="0" smtClean="0"/>
          </a:p>
          <a:p>
            <a:pPr marL="228600" indent="-228600">
              <a:buAutoNum type="arabicPeriod"/>
            </a:pPr>
            <a:r>
              <a:rPr lang="sr-Latn-CS" b="1" baseline="0" dirty="0" smtClean="0"/>
              <a:t>Dobrovoljna saradnja sa pravnim ovlašćenjem: </a:t>
            </a:r>
            <a:r>
              <a:rPr lang="sr-Latn-CS" b="0" baseline="0" dirty="0" smtClean="0"/>
              <a:t>Ova saradnja je saradnja iako je dobrovoljno preduzimaju davaoci usluga u inostranstvu je  ta koja ima zakonska </a:t>
            </a:r>
            <a:r>
              <a:rPr lang="sr-Latn-CS" b="0" baseline="0" dirty="0" smtClean="0"/>
              <a:t>ovlašćenja (</a:t>
            </a:r>
            <a:r>
              <a:rPr lang="sr-Latn-CS" b="0" baseline="0" dirty="0" smtClean="0"/>
              <a:t>npr. Prekogranični pristup podacima s pristankom).</a:t>
            </a:r>
          </a:p>
          <a:p>
            <a:pPr marL="228600" indent="-228600">
              <a:buAutoNum type="arabicPeriod"/>
            </a:pPr>
            <a:r>
              <a:rPr lang="sr-Latn-CS" b="1" baseline="0" dirty="0" smtClean="0"/>
              <a:t>Dobrovoljna saradnja bez obzira na zakonska ovlašćenja: </a:t>
            </a:r>
            <a:r>
              <a:rPr lang="sr-Latn-CS" b="0" u="none" baseline="0" dirty="0" smtClean="0"/>
              <a:t>Ova saradnja je saradnja koju dobrovoljno preduzimaju davaoci usluga u inostranstvu bez ikakvog zakonskog ovlašćenja (npr. </a:t>
            </a:r>
            <a:r>
              <a:rPr lang="sr-Latn-CS" b="0" u="none" baseline="0" dirty="0" smtClean="0"/>
              <a:t>direktna </a:t>
            </a:r>
            <a:r>
              <a:rPr lang="sr-Latn-CS" b="0" u="none" baseline="0" dirty="0" smtClean="0"/>
              <a:t>saradnja sa inostranim </a:t>
            </a:r>
            <a:r>
              <a:rPr lang="sr-Latn-CS" b="0" u="none" baseline="0" dirty="0" smtClean="0"/>
              <a:t>davaocima </a:t>
            </a:r>
            <a:r>
              <a:rPr lang="sr-Latn-CS" b="0" u="none" baseline="0" dirty="0" smtClean="0"/>
              <a:t>usluga putem poslovne politike koju imaju ovakvi davaoci usluga u inostranstvu).</a:t>
            </a:r>
          </a:p>
        </p:txBody>
      </p:sp>
      <p:sp>
        <p:nvSpPr>
          <p:cNvPr id="4" name="Slide Number Placeholder 3"/>
          <p:cNvSpPr>
            <a:spLocks noGrp="1"/>
          </p:cNvSpPr>
          <p:nvPr>
            <p:ph type="sldNum" sz="quarter" idx="10"/>
          </p:nvPr>
        </p:nvSpPr>
        <p:spPr/>
        <p:txBody>
          <a:bodyPr/>
          <a:lstStyle/>
          <a:p>
            <a:fld id="{B2221978-7AB2-D644-A1FF-AF545A1745C1}" type="slidenum">
              <a:rPr lang="en-US" smtClean="0"/>
              <a:pPr/>
              <a:t>43</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411225130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r-Latn-CS" dirty="0" smtClean="0"/>
              <a:t>Trener bi </a:t>
            </a:r>
            <a:r>
              <a:rPr lang="sr-Latn-CS" dirty="0" smtClean="0"/>
              <a:t>trebalo da objasni </a:t>
            </a:r>
            <a:r>
              <a:rPr lang="sr-Latn-CS" dirty="0" smtClean="0"/>
              <a:t>učesnicima kako </a:t>
            </a:r>
            <a:r>
              <a:rPr lang="sr-Latn-CS" dirty="0" smtClean="0"/>
              <a:t>da se uključe </a:t>
            </a:r>
            <a:r>
              <a:rPr lang="sr-Latn-CS" dirty="0" smtClean="0"/>
              <a:t>u obaveznu saradnju sa stranim davaocima usluga putem ugovora o međusobnoj pravnoj pomoći i relevantnog domaćeg zakonodavstva. U takvom slučaju, saradnja će se odvijati između centralnih organa strane koja je podnela zahtev i strana koja ih objavljuje, a strana koja objavljuje će ostvariti saradnju preko svojih domaćih ovlašćenja. Može biti korisno da trener kratko objasni različite odredbe u domaćem zakonodavstvu koje omogućavaju međunarodnu saradnju uključujući dozvoljavanje zahteva za pristup podacima koje čuvaju  davaoci usluga u inostranstvu.</a:t>
            </a:r>
          </a:p>
          <a:p>
            <a:pPr algn="just"/>
            <a:endParaRPr lang="sr-Latn-CS" baseline="0" dirty="0" smtClean="0"/>
          </a:p>
        </p:txBody>
      </p:sp>
      <p:sp>
        <p:nvSpPr>
          <p:cNvPr id="4" name="Slide Number Placeholder 3"/>
          <p:cNvSpPr>
            <a:spLocks noGrp="1"/>
          </p:cNvSpPr>
          <p:nvPr>
            <p:ph type="sldNum" sz="quarter" idx="10"/>
          </p:nvPr>
        </p:nvSpPr>
        <p:spPr/>
        <p:txBody>
          <a:bodyPr/>
          <a:lstStyle/>
          <a:p>
            <a:fld id="{B2221978-7AB2-D644-A1FF-AF545A1745C1}" type="slidenum">
              <a:rPr lang="en-US" smtClean="0"/>
              <a:pPr/>
              <a:t>44</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21874211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sr-Latn-CS" sz="1200" kern="1200" dirty="0" smtClean="0">
                <a:solidFill>
                  <a:schemeClr val="tx1"/>
                </a:solidFill>
                <a:effectLst/>
                <a:latin typeface="+mn-lt"/>
              </a:rPr>
              <a:t>Dobrovoljna saradnja sa pravnim mandatom</a:t>
            </a:r>
            <a:endParaRPr lang="sr-Latn-CS" sz="1200" kern="1200" dirty="0" smtClean="0">
              <a:solidFill>
                <a:schemeClr val="tx1"/>
              </a:solidFill>
              <a:effectLst/>
              <a:latin typeface="+mn-lt"/>
              <a:ea typeface="+mn-ea"/>
              <a:cs typeface="+mn-cs"/>
            </a:endParaRPr>
          </a:p>
          <a:p>
            <a:pPr algn="just"/>
            <a:endParaRPr lang="sr-Latn-CS" dirty="0" smtClean="0"/>
          </a:p>
          <a:p>
            <a:pPr algn="just"/>
            <a:r>
              <a:rPr lang="sr-Latn-CS" dirty="0" smtClean="0"/>
              <a:t>Važno je da trener naglasi, naročito u svetlu rada </a:t>
            </a:r>
            <a:r>
              <a:rPr lang="sr-Latn-CS" i="1" dirty="0" smtClean="0"/>
              <a:t>Cloud Evidence Group</a:t>
            </a:r>
            <a:r>
              <a:rPr lang="sr-Latn-CS" dirty="0" smtClean="0"/>
              <a:t> </a:t>
            </a:r>
            <a:r>
              <a:rPr lang="sr-Latn-CS" dirty="0" smtClean="0"/>
              <a:t>i Smernica T-CY,</a:t>
            </a:r>
            <a:r>
              <a:rPr lang="sr-Latn-CS" baseline="0" dirty="0" smtClean="0"/>
              <a:t> napomena</a:t>
            </a:r>
            <a:r>
              <a:rPr lang="sr-Latn-CS" dirty="0" smtClean="0"/>
              <a:t> </a:t>
            </a:r>
            <a:r>
              <a:rPr lang="sr-Latn-CS" dirty="0" smtClean="0"/>
              <a:t># 10 </a:t>
            </a:r>
            <a:r>
              <a:rPr lang="sr-Latn-CS" dirty="0" smtClean="0"/>
              <a:t>u vezi sa članom 18 </a:t>
            </a:r>
            <a:r>
              <a:rPr lang="sr-Latn-CS" dirty="0" smtClean="0"/>
              <a:t>Budimpeštanske konferencije (https://</a:t>
            </a:r>
            <a:r>
              <a:rPr lang="sr-Latn-CS" dirty="0" smtClean="0"/>
              <a:t>rm.coe.int/CoERMPublicCommonSearchServices/DisplayDCTMContent?documentId=09000016806f943e), </a:t>
            </a:r>
            <a:r>
              <a:rPr lang="sr-Latn-CS" dirty="0" smtClean="0"/>
              <a:t>da se izdati nalozi mogu koristiti da se naloži davaocu usluga u inostranstvu da prosledi određene podatke, bez obzira na to da li se takve usluge pružaju kroz tehnički geografsko područje koje se odnose na drugu nadležnost sve dok se takve usluge nalaze u njegovoj nadležnosti. Lokacija podataka nije odlučujući faktor u vezi sa izdatim nalozima za takve informacije. Više informacija, posebno u vezi sa definicijom "pružanja usluga na teritoriji jedne Strane", može se naći u </a:t>
            </a:r>
            <a:r>
              <a:rPr lang="sr-Latn-CS" dirty="0" smtClean="0"/>
              <a:t>Smernicama T-CY,</a:t>
            </a:r>
            <a:r>
              <a:rPr lang="sr-Latn-CS" baseline="0" dirty="0" smtClean="0"/>
              <a:t> napomena </a:t>
            </a:r>
            <a:r>
              <a:rPr lang="sr-Latn-CS" dirty="0" smtClean="0"/>
              <a:t>10 uz Član </a:t>
            </a:r>
            <a:r>
              <a:rPr lang="sr-Latn-CS" dirty="0" smtClean="0"/>
              <a:t>18</a:t>
            </a:r>
            <a:r>
              <a:rPr lang="sr-Latn-CS" dirty="0" smtClean="0"/>
              <a:t>.</a:t>
            </a:r>
            <a:endParaRPr lang="sr-Latn-CS" dirty="0" smtClean="0"/>
          </a:p>
          <a:p>
            <a:pPr algn="just"/>
            <a:endParaRPr lang="sr-Latn-CS" baseline="0" dirty="0" smtClean="0"/>
          </a:p>
          <a:p>
            <a:pPr algn="just"/>
            <a:r>
              <a:rPr lang="sr-Latn-CS" dirty="0" smtClean="0"/>
              <a:t>Član 18.1.a. širok je u tome što se odnosi na bilo koju osobu, uključujući i davaocu usluga, koji su prisutni na teritoriji. Omogućava izdavanje naloga za  sve vrste računarskih podataka, uključujući, ali ne ograničavajući se na pretplatničke informacije. Lokacija računarskih podataka nije relevantna, ali neophodno je da se navedeni računarski podaci koji se potražuju nalaze u posedu osobe za kojom je naredba izdata, ili su u  kontroli takve osobe, bez obzira da li je u njegovom posedu ili ih ne poseduje.</a:t>
            </a:r>
          </a:p>
          <a:p>
            <a:pPr algn="just"/>
            <a:endParaRPr lang="sr-Latn-CS" baseline="0" dirty="0" smtClean="0"/>
          </a:p>
          <a:p>
            <a:pPr algn="just"/>
            <a:r>
              <a:rPr lang="sr-Latn-CS" dirty="0" smtClean="0"/>
              <a:t>Član 18.1.b. je uži u smislu jer se odnosi samo na davaocu usluga. Međutim, ne zahteva se da je davaoc usluga nužno prisutan na teritoriji, a primenjivaće se i na davaoce usluga koji nude usluge na teritoriji. Trener bi možda želeo da koristi primere davaoca usluga koji pruža uslugu davaocu usluga (npr. onima koji omogućavaju osobama na teritoriji da koriste svoje usluge tako što ne blokiraju takve usluge i imaju pravu i značajnu vezu sa teritorijom (kao što je lokalno oglašavanje, oglašavanje na jeziku teritorije, interakcija sa pretplatnicima na teritoriji itd. Ovaj podčlan  je takođe diskriminatoran  jer se ne odnosi na sve vrste računarskih podataka, već samo na pretplatničke informacije vezane za usluge koje se nude na teritoriji. </a:t>
            </a:r>
          </a:p>
          <a:p>
            <a:pPr algn="just"/>
            <a:endParaRPr lang="sr-Latn-CS" baseline="0" dirty="0" smtClean="0"/>
          </a:p>
          <a:p>
            <a:pPr algn="just"/>
            <a:r>
              <a:rPr lang="sr-Latn-CS" dirty="0" smtClean="0"/>
              <a:t>Videti Napomanu sa smernicama br. 1</a:t>
            </a:r>
            <a:r>
              <a:rPr lang="sr-Latn-CS" u="none" baseline="0" dirty="0" smtClean="0">
                <a:solidFill>
                  <a:schemeClr val="tx1"/>
                </a:solidFill>
              </a:rPr>
              <a:t>0 </a:t>
            </a:r>
            <a:r>
              <a:rPr lang="sr-Latn-CS" sz="1200" kern="1200" dirty="0" smtClean="0">
                <a:solidFill>
                  <a:schemeClr val="tx1"/>
                </a:solidFill>
                <a:effectLst/>
                <a:latin typeface="+mn-lt"/>
              </a:rPr>
              <a:t>Izdavanje</a:t>
            </a:r>
            <a:r>
              <a:rPr lang="sr-Latn-CS" dirty="0" smtClean="0"/>
              <a:t> </a:t>
            </a:r>
            <a:r>
              <a:rPr lang="sr-Latn-CS" sz="1200" kern="1200" dirty="0" smtClean="0">
                <a:solidFill>
                  <a:schemeClr val="tx1"/>
                </a:solidFill>
                <a:effectLst/>
                <a:latin typeface="+mn-lt"/>
              </a:rPr>
              <a:t>naredbe za informacija pretplatnika (član 18. Budapeštanske konvencije).</a:t>
            </a:r>
          </a:p>
        </p:txBody>
      </p:sp>
      <p:sp>
        <p:nvSpPr>
          <p:cNvPr id="4" name="Slide Number Placeholder 3"/>
          <p:cNvSpPr>
            <a:spLocks noGrp="1"/>
          </p:cNvSpPr>
          <p:nvPr>
            <p:ph type="sldNum" sz="quarter" idx="10"/>
          </p:nvPr>
        </p:nvSpPr>
        <p:spPr/>
        <p:txBody>
          <a:bodyPr/>
          <a:lstStyle/>
          <a:p>
            <a:fld id="{B2221978-7AB2-D644-A1FF-AF545A1745C1}" type="slidenum">
              <a:rPr lang="en-US" smtClean="0"/>
              <a:pPr/>
              <a:t>45</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87750786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sr-Latn-CS" sz="1200" kern="1200" dirty="0" smtClean="0">
                <a:solidFill>
                  <a:schemeClr val="tx1"/>
                </a:solidFill>
                <a:effectLst/>
                <a:latin typeface="+mn-lt"/>
              </a:rPr>
              <a:t>HITNA ZAŠTITA SAČUVANIH RAČUNARSKIH PODATAKA</a:t>
            </a:r>
            <a:endParaRPr lang="sr-Latn-C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sr-Latn-C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sr-Latn-CS" dirty="0" smtClean="0"/>
              <a:t>Trener bi </a:t>
            </a:r>
            <a:r>
              <a:rPr lang="sr-Latn-CS" dirty="0" smtClean="0"/>
              <a:t>trebalo da objasni </a:t>
            </a:r>
            <a:r>
              <a:rPr lang="sr-Latn-CS" dirty="0" smtClean="0"/>
              <a:t>odredbu u domaćem pravu koja bi omogućila međusobnu pravnu pomoć u pogledu ubrzanog očuvanja sačuvanih računarskih podataka.</a:t>
            </a:r>
            <a:endParaRPr lang="sr-Latn-C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46</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13074954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sr-Latn-CS" sz="1200" kern="1200" dirty="0" smtClean="0">
                <a:solidFill>
                  <a:schemeClr val="tx1"/>
                </a:solidFill>
                <a:effectLst/>
                <a:latin typeface="+mn-lt"/>
              </a:rPr>
              <a:t>Zahtev  stranim davaocima usluga da ekspeditivno sačuvaju podatke</a:t>
            </a:r>
            <a:endParaRPr lang="sr-Latn-CS" sz="1200" kern="1200" dirty="0" smtClean="0">
              <a:solidFill>
                <a:schemeClr val="tx1"/>
              </a:solidFill>
              <a:effectLst/>
              <a:latin typeface="+mn-lt"/>
              <a:ea typeface="+mn-ea"/>
              <a:cs typeface="+mn-cs"/>
            </a:endParaRPr>
          </a:p>
          <a:p>
            <a:endParaRPr lang="sr-Latn-CS" dirty="0" smtClean="0"/>
          </a:p>
          <a:p>
            <a:r>
              <a:rPr lang="sr-Latn-CS" dirty="0" smtClean="0"/>
              <a:t>Slajdovi 45 i 46 opisuju elemente zahteva za ubrzano čuvanje sačuvanih podataka, uslove u kojima se zahtev može odbiti i minimalni period očuvanja ukoliko je zahtev prihvaćen. Trener bi trebalo da provede učesnike kroz sadržaj ovih slajdova.</a:t>
            </a:r>
            <a:endParaRPr lang="sr-Latn-C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47</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21352305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48</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60032925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sr-Latn-CS" dirty="0" smtClean="0"/>
              <a:t>Trener bi </a:t>
            </a:r>
            <a:r>
              <a:rPr lang="sr-Latn-CS" dirty="0" smtClean="0"/>
              <a:t>trebalo da objasni </a:t>
            </a:r>
            <a:r>
              <a:rPr lang="sr-Latn-CS" dirty="0" smtClean="0"/>
              <a:t>odredbu u domaćem zakonu kojom se omogućava međusobna pravna pomoć u pogledu objavljivanja očuvanih podataka o saobraćaju.</a:t>
            </a:r>
          </a:p>
          <a:p>
            <a:endParaRPr lang="sr-Latn-C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49</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76350439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sr-Latn-CS" sz="1200" kern="1200" dirty="0" smtClean="0">
                <a:solidFill>
                  <a:schemeClr val="tx1"/>
                </a:solidFill>
                <a:effectLst/>
                <a:latin typeface="+mn-lt"/>
              </a:rPr>
              <a:t>Zahtev stranim davaocima usluga da objave podatke o saobraćaju</a:t>
            </a:r>
            <a:endParaRPr lang="sr-Latn-CS" sz="1200" kern="1200" dirty="0" smtClean="0">
              <a:solidFill>
                <a:schemeClr val="tx1"/>
              </a:solidFill>
              <a:effectLst/>
              <a:latin typeface="+mn-lt"/>
              <a:ea typeface="+mn-ea"/>
              <a:cs typeface="+mn-cs"/>
            </a:endParaRPr>
          </a:p>
          <a:p>
            <a:endParaRPr lang="sr-Latn-CS" dirty="0" smtClean="0"/>
          </a:p>
          <a:p>
            <a:r>
              <a:rPr lang="sr-Latn-CS" dirty="0" smtClean="0"/>
              <a:t>Trener bi </a:t>
            </a:r>
            <a:r>
              <a:rPr lang="sr-Latn-CS" dirty="0" smtClean="0"/>
              <a:t>trebalo da objasni </a:t>
            </a:r>
            <a:r>
              <a:rPr lang="sr-Latn-CS" dirty="0" smtClean="0"/>
              <a:t>da je područje ove odredbe ograničeno i da stranke mogu zahtevati međusobnu pravnu pomoć u pogledu brzog objavljivanja sačuvanih podataka o saobraćaju u meri u kojoj su takve informacije potrebne kako bi se identifikovao put komunikacije ili davaoc(a) usluga preko koje je prenet.  </a:t>
            </a:r>
            <a:endParaRPr lang="sr-Latn-C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50</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7137167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sr-Latn-CS" sz="1200" kern="1200" dirty="0" smtClean="0">
                <a:solidFill>
                  <a:schemeClr val="tx1"/>
                </a:solidFill>
                <a:latin typeface="+mn-lt"/>
              </a:rPr>
              <a:t>Važno je da i trener i delegati razumeju šta su ciljevi lekcije.  Ove ciljeve treba detaljno objasniti delegatima pre nego što </a:t>
            </a:r>
            <a:r>
              <a:rPr lang="sr-Latn-CS" sz="1200" kern="1200" dirty="0" smtClean="0">
                <a:solidFill>
                  <a:schemeClr val="tx1"/>
                </a:solidFill>
                <a:latin typeface="+mn-lt"/>
              </a:rPr>
              <a:t>se u sesiji počnu </a:t>
            </a:r>
            <a:r>
              <a:rPr lang="sr-Latn-CS" sz="1200" kern="1200" dirty="0" smtClean="0">
                <a:solidFill>
                  <a:schemeClr val="tx1"/>
                </a:solidFill>
                <a:latin typeface="+mn-lt"/>
              </a:rPr>
              <a:t>koristiti informacije sa slajda. Ovaj slajd će se ponoviti na kraju lekcije radi ponavljanja sesije.</a:t>
            </a:r>
            <a:endParaRPr lang="sr-Latn-C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2221978-7AB2-D644-A1FF-AF545A1745C1}" type="slidenum">
              <a:rPr lang="en-US" smtClean="0"/>
              <a:pPr/>
              <a:t>5</a:t>
            </a:fld>
            <a:endParaRPr lang="sr-Latn-CS"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81643789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sr-Latn-CS" sz="1200" kern="1200" dirty="0" smtClean="0">
                <a:solidFill>
                  <a:schemeClr val="tx1"/>
                </a:solidFill>
                <a:effectLst/>
                <a:latin typeface="+mn-lt"/>
              </a:rPr>
              <a:t>Međusobna pomoć u vezi sa pristupom sačuvanih računarskih podataka</a:t>
            </a:r>
            <a:endParaRPr lang="sr-Latn-C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sr-Latn-C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sr-Latn-CS" dirty="0" smtClean="0"/>
              <a:t>Trener bi </a:t>
            </a:r>
            <a:r>
              <a:rPr lang="sr-Latn-CS" dirty="0" smtClean="0"/>
              <a:t>trebalo da objasni </a:t>
            </a:r>
            <a:r>
              <a:rPr lang="sr-Latn-CS" dirty="0" smtClean="0"/>
              <a:t>odredbu u domaćem pravu koja bi omogućavala  međusobnu pravnu pomoć u pogledu pristupa sačuvanim računarskim podacima.</a:t>
            </a:r>
          </a:p>
          <a:p>
            <a:endParaRPr lang="sr-Latn-C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51</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06803189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sr-Latn-CS" sz="1200" kern="1200" dirty="0" smtClean="0">
                <a:solidFill>
                  <a:schemeClr val="tx1"/>
                </a:solidFill>
                <a:effectLst/>
                <a:latin typeface="+mn-lt"/>
              </a:rPr>
              <a:t>Zahtev  stranim </a:t>
            </a:r>
            <a:r>
              <a:rPr lang="sr-Latn-CS" sz="1200" kern="1200" dirty="0" smtClean="0">
                <a:solidFill>
                  <a:schemeClr val="tx1"/>
                </a:solidFill>
                <a:effectLst/>
                <a:latin typeface="+mn-lt"/>
              </a:rPr>
              <a:t>davaocima </a:t>
            </a:r>
            <a:r>
              <a:rPr lang="sr-Latn-CS" sz="1200" kern="1200" dirty="0" smtClean="0">
                <a:solidFill>
                  <a:schemeClr val="tx1"/>
                </a:solidFill>
                <a:effectLst/>
                <a:latin typeface="+mn-lt"/>
              </a:rPr>
              <a:t>usluga da pristupe sačuvanim podacima</a:t>
            </a:r>
            <a:endParaRPr lang="sr-Latn-CS" sz="1200" kern="1200" dirty="0" smtClean="0">
              <a:solidFill>
                <a:schemeClr val="tx1"/>
              </a:solidFill>
              <a:effectLst/>
              <a:latin typeface="+mn-lt"/>
              <a:ea typeface="+mn-ea"/>
              <a:cs typeface="+mn-cs"/>
            </a:endParaRPr>
          </a:p>
          <a:p>
            <a:endParaRPr lang="sr-Latn-CS" dirty="0" smtClean="0"/>
          </a:p>
          <a:p>
            <a:r>
              <a:rPr lang="sr-Latn-CS" dirty="0" smtClean="0"/>
              <a:t>Trener bi </a:t>
            </a:r>
            <a:r>
              <a:rPr lang="sr-Latn-CS" dirty="0" smtClean="0"/>
              <a:t>trebalo da objasni </a:t>
            </a:r>
            <a:r>
              <a:rPr lang="sr-Latn-CS" dirty="0" smtClean="0"/>
              <a:t>da je </a:t>
            </a:r>
            <a:r>
              <a:rPr lang="sr-Latn-CS" dirty="0" smtClean="0"/>
              <a:t>ovlašćenje </a:t>
            </a:r>
            <a:r>
              <a:rPr lang="sr-Latn-CS" dirty="0" smtClean="0"/>
              <a:t>za pristup sačuvanim računarskim podacima široko ovlašćenje koje može zavisiti od slučaja do slučaja, da uključuje mogućnost pretraživanja, sličnog pristupa</a:t>
            </a:r>
            <a:r>
              <a:rPr lang="sr-Latn-CS" dirty="0" smtClean="0"/>
              <a:t>, zaplene </a:t>
            </a:r>
            <a:r>
              <a:rPr lang="sr-Latn-CS" dirty="0" smtClean="0"/>
              <a:t>ili slično osigurnih podataka koje čuva </a:t>
            </a:r>
            <a:r>
              <a:rPr lang="sr-Latn-CS" dirty="0" smtClean="0"/>
              <a:t>inostrani davalac</a:t>
            </a:r>
            <a:r>
              <a:rPr lang="sr-Latn-CS" dirty="0" smtClean="0"/>
              <a:t>. U slučaju da postoji rizik da su podaci posebno podložni gubitku ili modifikaciji, zahtev za ubrzanim pristupom može se prihvatiti ako je to dozvoljeno u skladu sa sporazumom između država koje su u pitanju.</a:t>
            </a:r>
            <a:endParaRPr lang="sr-Latn-C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52</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82655796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sr-Latn-CS" sz="1200" kern="1200" dirty="0" smtClean="0">
                <a:solidFill>
                  <a:schemeClr val="tx1"/>
                </a:solidFill>
                <a:effectLst/>
                <a:latin typeface="+mn-lt"/>
              </a:rPr>
              <a:t>Međusobnu pomoć u vezi sa prikupljanjem podataka o saobraćaju u realnom vremenu</a:t>
            </a:r>
            <a:endParaRPr lang="sr-Latn-C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sr-Latn-C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sr-Latn-CS" dirty="0" smtClean="0"/>
              <a:t>Trener bi </a:t>
            </a:r>
            <a:r>
              <a:rPr lang="sr-Latn-CS" dirty="0" smtClean="0"/>
              <a:t>trebalo da objasni </a:t>
            </a:r>
            <a:r>
              <a:rPr lang="sr-Latn-CS" dirty="0" smtClean="0"/>
              <a:t>odredbu u domaćem pravu koja bi omogućava međusonu pravnu pomoć u pogledu prikupljanja podataka o saobraćaju u realnom vremenu.</a:t>
            </a:r>
          </a:p>
          <a:p>
            <a:endParaRPr lang="sr-Latn-C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53</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05414181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sr-Latn-CS" sz="1200" kern="1200" dirty="0" smtClean="0">
                <a:solidFill>
                  <a:schemeClr val="tx1"/>
                </a:solidFill>
                <a:effectLst/>
                <a:latin typeface="+mn-lt"/>
              </a:rPr>
              <a:t>Zahtev stranim davaocima usluga da prikupljaju podatke o saobraćaju u realnom vremenu</a:t>
            </a:r>
            <a:endParaRPr lang="sr-Latn-CS" sz="1200" kern="1200" dirty="0" smtClean="0">
              <a:solidFill>
                <a:schemeClr val="tx1"/>
              </a:solidFill>
              <a:effectLst/>
              <a:latin typeface="+mn-lt"/>
              <a:ea typeface="+mn-ea"/>
              <a:cs typeface="+mn-cs"/>
            </a:endParaRPr>
          </a:p>
          <a:p>
            <a:endParaRPr lang="sr-Latn-CS" dirty="0" smtClean="0"/>
          </a:p>
          <a:p>
            <a:r>
              <a:rPr lang="sr-Latn-CS" dirty="0" smtClean="0"/>
              <a:t>To ovlašćenje za  međusobnu pravnu pomoć je slično </a:t>
            </a:r>
            <a:r>
              <a:rPr lang="sr-Latn-CS" dirty="0" smtClean="0"/>
              <a:t>onom kod domaćeg kolege </a:t>
            </a:r>
            <a:r>
              <a:rPr lang="sr-Latn-CS" dirty="0" smtClean="0"/>
              <a:t>koji je ograničen samo na specifične komunikacije. Zahtevi otvorenog tipa možda neće biti </a:t>
            </a:r>
            <a:r>
              <a:rPr lang="sr-Latn-CS" dirty="0" smtClean="0"/>
              <a:t>proizvedeni prema </a:t>
            </a:r>
            <a:r>
              <a:rPr lang="sr-Latn-CS" dirty="0" smtClean="0"/>
              <a:t>ovoj odredbi. </a:t>
            </a:r>
            <a:endParaRPr lang="sr-Latn-C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54</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42434325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sr-Latn-CS" sz="1200" kern="1200" dirty="0" smtClean="0">
                <a:solidFill>
                  <a:schemeClr val="tx1"/>
                </a:solidFill>
                <a:effectLst/>
                <a:latin typeface="+mn-lt"/>
              </a:rPr>
              <a:t>Dobrovoljna saradnja sa pravnim mandatom</a:t>
            </a:r>
            <a:endParaRPr lang="sr-Latn-CS" sz="1200" kern="1200" dirty="0" smtClean="0">
              <a:solidFill>
                <a:schemeClr val="tx1"/>
              </a:solidFill>
              <a:effectLst/>
              <a:latin typeface="+mn-lt"/>
              <a:ea typeface="+mn-ea"/>
              <a:cs typeface="+mn-cs"/>
            </a:endParaRPr>
          </a:p>
          <a:p>
            <a:pPr algn="just"/>
            <a:endParaRPr lang="sr-Latn-CS" dirty="0" smtClean="0"/>
          </a:p>
          <a:p>
            <a:pPr algn="just"/>
            <a:r>
              <a:rPr lang="sr-Latn-CS" dirty="0" smtClean="0"/>
              <a:t>Trener bi trebalo da objasni relevantne odredbe u domaćem zakonodavstvu koje omogućavaju Stranama pristup ili primanje </a:t>
            </a:r>
            <a:r>
              <a:rPr lang="sr-Latn-CS" dirty="0" smtClean="0"/>
              <a:t>sačuvanih </a:t>
            </a:r>
            <a:r>
              <a:rPr lang="sr-Latn-CS" dirty="0" smtClean="0"/>
              <a:t>podataka </a:t>
            </a:r>
            <a:r>
              <a:rPr lang="sr-Latn-CS" dirty="0" smtClean="0"/>
              <a:t>iz računara </a:t>
            </a:r>
            <a:r>
              <a:rPr lang="sr-Latn-CS" dirty="0" smtClean="0"/>
              <a:t>(uključujući podatke o saobraćaju i podatke iz sadržaju) bez traženja međusobne pomoći. </a:t>
            </a:r>
          </a:p>
        </p:txBody>
      </p:sp>
      <p:sp>
        <p:nvSpPr>
          <p:cNvPr id="4" name="Slide Number Placeholder 3"/>
          <p:cNvSpPr>
            <a:spLocks noGrp="1"/>
          </p:cNvSpPr>
          <p:nvPr>
            <p:ph type="sldNum" sz="quarter" idx="10"/>
          </p:nvPr>
        </p:nvSpPr>
        <p:spPr/>
        <p:txBody>
          <a:bodyPr/>
          <a:lstStyle/>
          <a:p>
            <a:fld id="{B2221978-7AB2-D644-A1FF-AF545A1745C1}" type="slidenum">
              <a:rPr lang="en-US" smtClean="0"/>
              <a:pPr/>
              <a:t>55</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76553508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70000" lnSpcReduction="20000"/>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Pitanje kada je jednoj strani dozvoljeno jednostrani </a:t>
            </a:r>
            <a:r>
              <a:rPr lang="sr-Latn-CS" u="sng" dirty="0" smtClean="0"/>
              <a:t>pristup računarskim podacima sačuvanim u drugoj strani bez traženja međusobne pomoći</a:t>
            </a:r>
            <a:r>
              <a:rPr lang="sr-Latn-CS" dirty="0" smtClean="0"/>
              <a:t>i bilo je pitanje koje </a:t>
            </a:r>
            <a:r>
              <a:rPr lang="sr-Latn-CS" dirty="0" smtClean="0"/>
              <a:t>se</a:t>
            </a:r>
            <a:r>
              <a:rPr lang="sr-Latn-CS" baseline="0" dirty="0" smtClean="0"/>
              <a:t> u </a:t>
            </a:r>
            <a:r>
              <a:rPr lang="sr-Latn-CS" dirty="0" smtClean="0"/>
              <a:t>nacrtu </a:t>
            </a:r>
            <a:r>
              <a:rPr lang="sr-Latn-CS" dirty="0" smtClean="0"/>
              <a:t>Budapeštanske konvencije detaljno </a:t>
            </a:r>
            <a:r>
              <a:rPr lang="sr-Latn-CS" dirty="0" smtClean="0"/>
              <a:t>razmatralo. </a:t>
            </a:r>
            <a:endParaRPr lang="sr-Latn-CS"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sr-Latn-CS" dirty="0" smtClean="0"/>
          </a:p>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Tamo su detaljno </a:t>
            </a:r>
            <a:r>
              <a:rPr lang="sr-Latn-CS" dirty="0" smtClean="0"/>
              <a:t>razmatrani </a:t>
            </a:r>
            <a:r>
              <a:rPr lang="sr-Latn-CS" dirty="0" smtClean="0"/>
              <a:t>slučajevi u kojima bi bilo prihvatljivo da države postupaju </a:t>
            </a:r>
            <a:r>
              <a:rPr lang="sr-Latn-CS" dirty="0" smtClean="0"/>
              <a:t>jednostrano, </a:t>
            </a:r>
            <a:r>
              <a:rPr lang="sr-Latn-CS" dirty="0" smtClean="0"/>
              <a:t>i </a:t>
            </a:r>
            <a:r>
              <a:rPr lang="sr-Latn-CS" dirty="0" smtClean="0"/>
              <a:t>oni </a:t>
            </a:r>
            <a:r>
              <a:rPr lang="sr-Latn-CS" dirty="0" smtClean="0"/>
              <a:t>u kojima to ne mogu. Potpisnici su konačno utvrdili da još nije bilo moguće pripremiti sveobuhvatan, pravno obavezujući režim koji reguliše ovu oblast. </a:t>
            </a:r>
          </a:p>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Delimično, to je bilo zbog nedostatka konkretnog iskustva sa takvim situacijama do danas; a delimično, to je bilo zbog razumevanja da se pravilno rešenje često okreće preciznim okolnostima pojedinačnog slučaja, </a:t>
            </a:r>
            <a:r>
              <a:rPr lang="sr-Latn-CS" u="sng" dirty="0" smtClean="0"/>
              <a:t>čime se otežava formulisanje opštih pravila</a:t>
            </a:r>
            <a:r>
              <a:rPr lang="sr-Latn-CS" dirty="0" smtClean="0"/>
              <a:t>. </a:t>
            </a:r>
          </a:p>
          <a:p>
            <a:pPr marL="0" marR="0" indent="0" algn="l" defTabSz="457200" rtl="0" eaLnBrk="0" fontAlgn="base" latinLnBrk="0" hangingPunct="0">
              <a:lnSpc>
                <a:spcPct val="100000"/>
              </a:lnSpc>
              <a:spcBef>
                <a:spcPct val="30000"/>
              </a:spcBef>
              <a:spcAft>
                <a:spcPct val="0"/>
              </a:spcAft>
              <a:buClrTx/>
              <a:buSzTx/>
              <a:buFontTx/>
              <a:buNone/>
              <a:tabLst/>
              <a:defRPr/>
            </a:pPr>
            <a:endParaRPr lang="sr-Latn-CS" u="sng" dirty="0" smtClean="0"/>
          </a:p>
          <a:p>
            <a:pPr marL="0" marR="0" indent="0" algn="l" defTabSz="457200" rtl="0" eaLnBrk="0" fontAlgn="base" latinLnBrk="0" hangingPunct="0">
              <a:lnSpc>
                <a:spcPct val="100000"/>
              </a:lnSpc>
              <a:spcBef>
                <a:spcPct val="30000"/>
              </a:spcBef>
              <a:spcAft>
                <a:spcPct val="0"/>
              </a:spcAft>
              <a:buClrTx/>
              <a:buSzTx/>
              <a:buFontTx/>
              <a:buNone/>
              <a:tabLst/>
              <a:defRPr/>
            </a:pPr>
            <a:r>
              <a:rPr lang="sr-Latn-CS" u="sng" dirty="0" smtClean="0"/>
              <a:t>Konačno, </a:t>
            </a:r>
            <a:r>
              <a:rPr lang="sr-Latn-CS" u="sng" dirty="0" smtClean="0"/>
              <a:t>u nacrtu je odlučeno da se u članu </a:t>
            </a:r>
            <a:r>
              <a:rPr lang="sr-Latn-CS" u="sng" dirty="0" smtClean="0"/>
              <a:t>32. Konvencije </a:t>
            </a:r>
            <a:r>
              <a:rPr lang="sr-Latn-CS" u="sng" dirty="0" smtClean="0"/>
              <a:t>navedu samo situacije u </a:t>
            </a:r>
            <a:r>
              <a:rPr lang="sr-Latn-CS" u="sng" dirty="0" smtClean="0"/>
              <a:t>kojima su se svi složili da je jednostrana akcija dozvoljena</a:t>
            </a:r>
            <a:r>
              <a:rPr lang="sr-Latn-CS" dirty="0" smtClean="0"/>
              <a:t>. </a:t>
            </a:r>
          </a:p>
          <a:p>
            <a:endParaRPr lang="sr-Latn-CS" sz="1200" kern="1200" dirty="0" smtClean="0">
              <a:solidFill>
                <a:schemeClr val="tx1"/>
              </a:solidFill>
              <a:effectLst/>
              <a:latin typeface="+mn-lt"/>
              <a:ea typeface="ＭＳ Ｐゴシック" pitchFamily="-65" charset="-128"/>
              <a:cs typeface="ＭＳ Ｐゴシック" pitchFamily="-65" charset="-128"/>
            </a:endParaRPr>
          </a:p>
          <a:p>
            <a:r>
              <a:rPr lang="sr-Latn-CS" sz="1200" kern="1200" dirty="0" smtClean="0">
                <a:solidFill>
                  <a:schemeClr val="tx1"/>
                </a:solidFill>
                <a:effectLst/>
                <a:latin typeface="+mn-lt"/>
              </a:rPr>
              <a:t>Kao rezultat toga, član 32. definiše mogućnost da snage reda iz države </a:t>
            </a:r>
            <a:r>
              <a:rPr lang="sr-Latn-CS" sz="1200" kern="1200" dirty="0" smtClean="0">
                <a:solidFill>
                  <a:schemeClr val="tx1"/>
                </a:solidFill>
                <a:effectLst/>
                <a:latin typeface="+mn-lt"/>
              </a:rPr>
              <a:t>potpisnice </a:t>
            </a:r>
            <a:r>
              <a:rPr lang="sr-Latn-CS" sz="1200" kern="1200" dirty="0" smtClean="0">
                <a:solidFill>
                  <a:schemeClr val="tx1"/>
                </a:solidFill>
                <a:effectLst/>
                <a:latin typeface="+mn-lt"/>
              </a:rPr>
              <a:t>Konvencije dobiju dokaze sačuvane na računaru koji se fizički nalaze na teritoriji druge strane, bez zahteva za međunarodnom saradnjom. To se može učiniti ako nadležni službenici tokom konkretne istrage </a:t>
            </a:r>
            <a:r>
              <a:rPr lang="sr-Latn-CS" sz="1200" kern="1200" dirty="0" smtClean="0">
                <a:solidFill>
                  <a:schemeClr val="tx1"/>
                </a:solidFill>
                <a:effectLst/>
                <a:latin typeface="+mn-lt"/>
              </a:rPr>
              <a:t>treba</a:t>
            </a:r>
            <a:r>
              <a:rPr lang="sr-Latn-CS" sz="1200" kern="1200" baseline="0" dirty="0" smtClean="0">
                <a:solidFill>
                  <a:schemeClr val="tx1"/>
                </a:solidFill>
                <a:effectLst/>
                <a:latin typeface="+mn-lt"/>
              </a:rPr>
              <a:t> da </a:t>
            </a:r>
            <a:r>
              <a:rPr lang="sr-Latn-CS" sz="1200" kern="1200" dirty="0" smtClean="0">
                <a:solidFill>
                  <a:schemeClr val="tx1"/>
                </a:solidFill>
                <a:effectLst/>
                <a:latin typeface="+mn-lt"/>
              </a:rPr>
              <a:t>dobiju </a:t>
            </a:r>
            <a:r>
              <a:rPr lang="sr-Latn-CS" sz="1200" kern="1200" dirty="0" smtClean="0">
                <a:solidFill>
                  <a:schemeClr val="tx1"/>
                </a:solidFill>
                <a:effectLst/>
                <a:latin typeface="+mn-lt"/>
              </a:rPr>
              <a:t>informaciju  otvorenog tipa sa računara koji se nalazi u </a:t>
            </a:r>
            <a:r>
              <a:rPr lang="sr-Latn-CS" sz="1200" kern="1200" dirty="0" smtClean="0">
                <a:solidFill>
                  <a:schemeClr val="tx1"/>
                </a:solidFill>
                <a:effectLst/>
                <a:latin typeface="+mn-lt"/>
              </a:rPr>
              <a:t>stranoj </a:t>
            </a:r>
            <a:r>
              <a:rPr lang="sr-Latn-CS" sz="1200" kern="1200" dirty="0" smtClean="0">
                <a:solidFill>
                  <a:schemeClr val="tx1"/>
                </a:solidFill>
                <a:effectLst/>
                <a:latin typeface="+mn-lt"/>
              </a:rPr>
              <a:t>zemlji ili sa računara na koji je pristup odobren od strane </a:t>
            </a:r>
            <a:r>
              <a:rPr lang="sr-Latn-CS" sz="1200" kern="1200" dirty="0" smtClean="0">
                <a:solidFill>
                  <a:schemeClr val="tx1"/>
                </a:solidFill>
                <a:effectLst/>
                <a:latin typeface="+mn-lt"/>
              </a:rPr>
              <a:t>zakonski </a:t>
            </a:r>
            <a:r>
              <a:rPr lang="sr-Latn-CS" sz="1200" kern="1200" dirty="0" smtClean="0">
                <a:solidFill>
                  <a:schemeClr val="tx1"/>
                </a:solidFill>
                <a:effectLst/>
                <a:latin typeface="+mn-lt"/>
              </a:rPr>
              <a:t>ovlašćenog lica.</a:t>
            </a:r>
          </a:p>
          <a:p>
            <a:r>
              <a:rPr lang="sr-Latn-CS" sz="1200" kern="1200" dirty="0" smtClean="0">
                <a:solidFill>
                  <a:schemeClr val="tx1"/>
                </a:solidFill>
                <a:effectLst/>
                <a:latin typeface="+mn-lt"/>
              </a:rPr>
              <a:t> </a:t>
            </a:r>
          </a:p>
          <a:p>
            <a:r>
              <a:rPr lang="sr-Latn-CS" sz="1200" kern="1200" dirty="0" smtClean="0">
                <a:solidFill>
                  <a:schemeClr val="tx1"/>
                </a:solidFill>
                <a:effectLst/>
                <a:latin typeface="+mn-lt"/>
              </a:rPr>
              <a:t>Kada je reč o informacijama otvorenog tipa, mora se napomenuti da </a:t>
            </a:r>
            <a:r>
              <a:rPr lang="sr-Latn-CS" sz="1200" kern="1200" dirty="0" smtClean="0">
                <a:solidFill>
                  <a:schemeClr val="tx1"/>
                </a:solidFill>
                <a:effectLst/>
                <a:latin typeface="+mn-lt"/>
              </a:rPr>
              <a:t>su ova </a:t>
            </a:r>
            <a:r>
              <a:rPr lang="sr-Latn-CS" sz="1200" kern="1200" dirty="0" smtClean="0">
                <a:solidFill>
                  <a:schemeClr val="tx1"/>
                </a:solidFill>
                <a:effectLst/>
                <a:latin typeface="+mn-lt"/>
              </a:rPr>
              <a:t>istraživanja "otvorenog </a:t>
            </a:r>
            <a:r>
              <a:rPr lang="sr-Latn-CS" sz="1200" kern="1200" dirty="0" smtClean="0">
                <a:solidFill>
                  <a:schemeClr val="tx1"/>
                </a:solidFill>
                <a:effectLst/>
                <a:latin typeface="+mn-lt"/>
              </a:rPr>
              <a:t>tipa“ nešto </a:t>
            </a:r>
            <a:r>
              <a:rPr lang="sr-Latn-CS" sz="1200" kern="1200" dirty="0" smtClean="0">
                <a:solidFill>
                  <a:schemeClr val="tx1"/>
                </a:solidFill>
                <a:effectLst/>
                <a:latin typeface="+mn-lt"/>
              </a:rPr>
              <a:t>što svaki građanin može da uradi, na svoju inicijativu, u većini zemalja. Ova odredba stoga ima za cilj da ovlasti službe snaga reda da to urade ali i istovremeno </a:t>
            </a:r>
            <a:r>
              <a:rPr lang="sr-Latn-CS" sz="1200" kern="1200" dirty="0" smtClean="0">
                <a:solidFill>
                  <a:schemeClr val="tx1"/>
                </a:solidFill>
                <a:effectLst/>
                <a:latin typeface="+mn-lt"/>
              </a:rPr>
              <a:t>da se </a:t>
            </a:r>
            <a:r>
              <a:rPr lang="sr-Latn-CS" sz="1200" kern="1200" dirty="0" smtClean="0">
                <a:solidFill>
                  <a:schemeClr val="tx1"/>
                </a:solidFill>
                <a:effectLst/>
                <a:latin typeface="+mn-lt"/>
              </a:rPr>
              <a:t>kvalifikuju </a:t>
            </a:r>
            <a:r>
              <a:rPr lang="sr-Latn-CS" sz="1200" kern="1200" dirty="0" smtClean="0">
                <a:solidFill>
                  <a:schemeClr val="tx1"/>
                </a:solidFill>
                <a:effectLst/>
                <a:latin typeface="+mn-lt"/>
              </a:rPr>
              <a:t>kao </a:t>
            </a:r>
            <a:r>
              <a:rPr lang="sr-Latn-CS" sz="1200" kern="1200" dirty="0" smtClean="0">
                <a:solidFill>
                  <a:schemeClr val="tx1"/>
                </a:solidFill>
                <a:effectLst/>
                <a:latin typeface="+mn-lt"/>
              </a:rPr>
              <a:t>validni </a:t>
            </a:r>
            <a:r>
              <a:rPr lang="sr-Latn-CS" sz="1200" kern="1200" dirty="0" smtClean="0">
                <a:solidFill>
                  <a:schemeClr val="tx1"/>
                </a:solidFill>
                <a:effectLst/>
                <a:latin typeface="+mn-lt"/>
              </a:rPr>
              <a:t>dokazi, koji su dobijeni </a:t>
            </a:r>
            <a:r>
              <a:rPr lang="sr-Latn-CS" sz="1200" kern="1200" dirty="0" smtClean="0">
                <a:solidFill>
                  <a:schemeClr val="tx1"/>
                </a:solidFill>
                <a:effectLst/>
                <a:latin typeface="+mn-lt"/>
              </a:rPr>
              <a:t>na takav način.</a:t>
            </a:r>
          </a:p>
          <a:p>
            <a:endParaRPr lang="sr-Latn-CS" sz="1200" kern="1200" dirty="0" smtClean="0">
              <a:solidFill>
                <a:schemeClr val="tx1"/>
              </a:solidFill>
              <a:effectLst/>
              <a:latin typeface="+mn-lt"/>
              <a:ea typeface="ＭＳ Ｐゴシック" pitchFamily="-65" charset="-128"/>
              <a:cs typeface="ＭＳ Ｐゴシック" pitchFamily="-65" charset="-128"/>
            </a:endParaRPr>
          </a:p>
          <a:p>
            <a:r>
              <a:rPr lang="sr-Latn-CS" sz="1200" kern="1200" dirty="0" smtClean="0">
                <a:solidFill>
                  <a:schemeClr val="tx1"/>
                </a:solidFill>
                <a:effectLst/>
                <a:latin typeface="+mn-lt"/>
              </a:rPr>
              <a:t>Ali druga strana odredbe ima veoma novi pristup. U fizičkom svetu nema stvarnog ekvivalenta ove nove mogućnosti: u prošlosti, službenik bi morao fizički da putuje u drugu zemlju i da zatraži </a:t>
            </a:r>
            <a:r>
              <a:rPr lang="sr-Latn-CS" sz="1200" kern="1200" dirty="0" smtClean="0">
                <a:solidFill>
                  <a:schemeClr val="tx1"/>
                </a:solidFill>
                <a:effectLst/>
                <a:latin typeface="+mn-lt"/>
              </a:rPr>
              <a:t>pomoć od </a:t>
            </a:r>
            <a:r>
              <a:rPr lang="sr-Latn-CS" sz="1200" kern="1200" dirty="0" smtClean="0">
                <a:solidFill>
                  <a:schemeClr val="tx1"/>
                </a:solidFill>
                <a:effectLst/>
                <a:latin typeface="+mn-lt"/>
              </a:rPr>
              <a:t>lokalnih vlasti. On nije mogao ništa da učini sam i svaki istražni akt bi bio učinjen u ime nacionalnih organa vlasti na toj  lokaciji.</a:t>
            </a:r>
          </a:p>
          <a:p>
            <a:r>
              <a:rPr lang="sr-Latn-CS" sz="1200" kern="1200" dirty="0" smtClean="0">
                <a:solidFill>
                  <a:schemeClr val="tx1"/>
                </a:solidFill>
                <a:effectLst/>
                <a:latin typeface="+mn-lt"/>
              </a:rPr>
              <a:t> </a:t>
            </a:r>
          </a:p>
          <a:p>
            <a:r>
              <a:rPr lang="sr-Latn-CS" sz="1200" kern="1200" dirty="0" smtClean="0">
                <a:solidFill>
                  <a:schemeClr val="tx1"/>
                </a:solidFill>
                <a:effectLst/>
                <a:latin typeface="+mn-lt"/>
              </a:rPr>
              <a:t>Član 32. navodi suprotno. Prema njemu, svaki pripadnik snaga reda iz bilo koje zemlje u celom svetu može dobiti informacije iz druge države, čak i ako je to "poverljiva" informacija, ako ta osoba koja ima </a:t>
            </a:r>
            <a:r>
              <a:rPr lang="sr-Latn-CS" sz="1200" kern="1200" dirty="0" smtClean="0">
                <a:solidFill>
                  <a:schemeClr val="tx1"/>
                </a:solidFill>
                <a:effectLst/>
                <a:latin typeface="+mn-lt"/>
              </a:rPr>
              <a:t>zakonsko </a:t>
            </a:r>
            <a:r>
              <a:rPr lang="sr-Latn-CS" sz="1200" kern="1200" dirty="0" smtClean="0">
                <a:solidFill>
                  <a:schemeClr val="tx1"/>
                </a:solidFill>
                <a:effectLst/>
                <a:latin typeface="+mn-lt"/>
              </a:rPr>
              <a:t>ovlašćenje da objavi </a:t>
            </a:r>
            <a:r>
              <a:rPr lang="sr-Latn-CS" sz="1200" kern="1200" dirty="0" smtClean="0">
                <a:solidFill>
                  <a:schemeClr val="tx1"/>
                </a:solidFill>
                <a:effectLst/>
                <a:latin typeface="+mn-lt"/>
              </a:rPr>
              <a:t>podatke, izda svoju zakonsku </a:t>
            </a:r>
            <a:r>
              <a:rPr lang="sr-Latn-CS" sz="1200" kern="1200" dirty="0" smtClean="0">
                <a:solidFill>
                  <a:schemeClr val="tx1"/>
                </a:solidFill>
                <a:effectLst/>
                <a:latin typeface="+mn-lt"/>
              </a:rPr>
              <a:t>i dobrovoljnu saglasnost. Ta istraživačka aktivnost ne zahteva nikakvo odobrenje države koja ima </a:t>
            </a:r>
            <a:r>
              <a:rPr lang="sr-Latn-CS" sz="1200" kern="1200" dirty="0" smtClean="0">
                <a:solidFill>
                  <a:schemeClr val="tx1"/>
                </a:solidFill>
                <a:effectLst/>
                <a:latin typeface="+mn-lt"/>
              </a:rPr>
              <a:t>jurisdikciju </a:t>
            </a:r>
            <a:r>
              <a:rPr lang="sr-Latn-CS" sz="1200" kern="1200" dirty="0" smtClean="0">
                <a:solidFill>
                  <a:schemeClr val="tx1"/>
                </a:solidFill>
                <a:effectLst/>
                <a:latin typeface="+mn-lt"/>
              </a:rPr>
              <a:t>na mestu gde se podaci skladište. Neke države ne prihvataju mirno ovu Konvenciju zbog ovakvog nacrta. One tvrde da to se to </a:t>
            </a:r>
            <a:r>
              <a:rPr lang="sr-Latn-CS" sz="1200" kern="1200" dirty="0" smtClean="0">
                <a:solidFill>
                  <a:schemeClr val="tx1"/>
                </a:solidFill>
                <a:effectLst/>
                <a:latin typeface="+mn-lt"/>
              </a:rPr>
              <a:t>suprotstavlja načelu </a:t>
            </a:r>
            <a:r>
              <a:rPr lang="sr-Latn-CS" sz="1200" kern="1200" dirty="0" smtClean="0">
                <a:solidFill>
                  <a:schemeClr val="tx1"/>
                </a:solidFill>
                <a:effectLst/>
                <a:latin typeface="+mn-lt"/>
              </a:rPr>
              <a:t>suvereniteta. Međutim, ne postoje nikakvi predlozi niti bilo koje rešenje za složene probleme prekograničnih istraga ili istraživanja u "oblaku". Pravi život otkriva da je u većini slučajeva nemoguće istražiti visokotehnološki kriminal ili prikupiti elektronske dokaze, na međunarodnom nivou, koristeći tradicionalne kanale. Nemoguće je, jer vreme koje je potrebno nije usklađeno sa sklonostima promene i </a:t>
            </a:r>
            <a:r>
              <a:rPr lang="sr-Latn-CS" sz="1200" kern="1200" dirty="0" smtClean="0">
                <a:solidFill>
                  <a:schemeClr val="tx1"/>
                </a:solidFill>
                <a:effectLst/>
                <a:latin typeface="+mn-lt"/>
              </a:rPr>
              <a:t>krhkosti </a:t>
            </a:r>
            <a:r>
              <a:rPr lang="sr-Latn-CS" sz="1200" kern="1200" dirty="0" smtClean="0">
                <a:solidFill>
                  <a:schemeClr val="tx1"/>
                </a:solidFill>
                <a:effectLst/>
                <a:latin typeface="+mn-lt"/>
              </a:rPr>
              <a:t>elektronskih dokaza. Zbog toga bi bila efikasnija prekogranična istraga, koju je sproveo pripadnik snaga reda </a:t>
            </a:r>
            <a:r>
              <a:rPr lang="sr-Latn-CS" sz="1200" kern="1200" dirty="0" smtClean="0">
                <a:solidFill>
                  <a:schemeClr val="tx1"/>
                </a:solidFill>
                <a:effectLst/>
                <a:latin typeface="+mn-lt"/>
              </a:rPr>
              <a:t>koji </a:t>
            </a:r>
            <a:r>
              <a:rPr lang="sr-Latn-CS" sz="1200" kern="1200" dirty="0" smtClean="0">
                <a:solidFill>
                  <a:schemeClr val="tx1"/>
                </a:solidFill>
                <a:effectLst/>
                <a:latin typeface="+mn-lt"/>
              </a:rPr>
              <a:t>se bavi slučajem. </a:t>
            </a:r>
          </a:p>
          <a:p>
            <a:r>
              <a:rPr lang="sr-Latn-CS" sz="1200" kern="1200" dirty="0" smtClean="0">
                <a:solidFill>
                  <a:schemeClr val="tx1"/>
                </a:solidFill>
                <a:effectLst/>
                <a:latin typeface="+mn-lt"/>
              </a:rPr>
              <a:t> </a:t>
            </a:r>
          </a:p>
          <a:p>
            <a:r>
              <a:rPr lang="sr-Latn-CS" sz="1200" kern="1200" dirty="0" smtClean="0">
                <a:solidFill>
                  <a:schemeClr val="tx1"/>
                </a:solidFill>
                <a:effectLst/>
                <a:latin typeface="+mn-lt"/>
              </a:rPr>
              <a:t>Ali, s druge strane, ponekad je uopšte nemoguće koristiti redovne kanale saradnje - u vezi sa uslugama u "oblaku", korisnici (i istražitelj) ne znaju tačno gde se fizički čuvaju podaci koji se traže od policije. </a:t>
            </a:r>
          </a:p>
        </p:txBody>
      </p:sp>
      <p:sp>
        <p:nvSpPr>
          <p:cNvPr id="4" name="Espace réservé du numéro de diapositive 3"/>
          <p:cNvSpPr>
            <a:spLocks noGrp="1"/>
          </p:cNvSpPr>
          <p:nvPr>
            <p:ph type="sldNum" sz="quarter" idx="10"/>
          </p:nvPr>
        </p:nvSpPr>
        <p:spPr/>
        <p:txBody>
          <a:bodyPr/>
          <a:lstStyle/>
          <a:p>
            <a:pPr>
              <a:defRPr/>
            </a:pPr>
            <a:fld id="{D4FF903F-D39C-44F7-BA09-A3401097BBD0}" type="slidenum">
              <a:rPr lang="en-US" smtClean="0"/>
              <a:pPr>
                <a:defRPr/>
              </a:pPr>
              <a:t>56</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414229571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element člana 32.</a:t>
            </a:r>
            <a:r>
              <a:rPr lang="sr-Latn-CS" u="none" baseline="0" dirty="0" smtClean="0">
                <a:solidFill>
                  <a:srgbClr val="FF0000"/>
                </a:solidFill>
              </a:rPr>
              <a:t> Objašnjenje ovog elementa se nalazi na sledećem slajdu.</a:t>
            </a:r>
            <a:endParaRPr lang="sr-Latn-CS" dirty="0" smtClean="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57</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97367869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58</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90350193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element člana 32.</a:t>
            </a:r>
            <a:r>
              <a:rPr lang="sr-Latn-CS" u="none" baseline="0" dirty="0" smtClean="0">
                <a:solidFill>
                  <a:srgbClr val="FF0000"/>
                </a:solidFill>
              </a:rPr>
              <a:t> Objašnjenje ovog elementa se nalazi na sledećem slajdu.</a:t>
            </a:r>
            <a:endParaRPr lang="sr-Latn-CS" dirty="0" smtClean="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59</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92393825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element člana 32.</a:t>
            </a:r>
            <a:r>
              <a:rPr lang="sr-Latn-CS" u="none" baseline="0" dirty="0" smtClean="0">
                <a:solidFill>
                  <a:srgbClr val="FF0000"/>
                </a:solidFill>
              </a:rPr>
              <a:t> Objašnjenje ovog elementa se nalazi na sledećem slajdu.</a:t>
            </a:r>
            <a:endParaRPr lang="sr-Latn-CS" dirty="0" smtClean="0"/>
          </a:p>
          <a:p>
            <a:pPr algn="just"/>
            <a:endParaRPr lang="sr-Latn-CS" sz="1200" b="0" i="0" u="none" strike="noStrike" kern="1200" baseline="0" dirty="0" smtClean="0">
              <a:solidFill>
                <a:schemeClr val="tx1"/>
              </a:solidFill>
              <a:latin typeface="+mn-lt"/>
              <a:ea typeface="ＭＳ Ｐゴシック" pitchFamily="-65" charset="-128"/>
              <a:cs typeface="ＭＳ Ｐゴシック" pitchFamily="-65" charset="-128"/>
            </a:endParaRP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61</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42663289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sr-Latn-CS" sz="1200" kern="1200" dirty="0" smtClean="0">
                <a:solidFill>
                  <a:schemeClr val="tx1"/>
                </a:solidFill>
                <a:latin typeface="+mn-lt"/>
              </a:rPr>
              <a:t>Da bi sudije i tužioci u potpunosti razumeli saradnju sa industrijom, važno je da treneri spomenu relevantne koncepte kao što su davaoci usluga, podaci iz sadržaja, podaci o saobraćaju i pretplatničke informacije. Ovaj deo lekcije može biti interaktivan i različite sudije mogu biti testirane na razumevanje ovih ključnih pojmova. Ovaj deo se </a:t>
            </a:r>
            <a:r>
              <a:rPr lang="sr-Latn-CS" sz="1200" kern="1200" dirty="0" smtClean="0">
                <a:solidFill>
                  <a:schemeClr val="tx1"/>
                </a:solidFill>
                <a:latin typeface="+mn-lt"/>
              </a:rPr>
              <a:t>takođe </a:t>
            </a:r>
            <a:r>
              <a:rPr lang="sr-Latn-CS" sz="1200" kern="1200" dirty="0" smtClean="0">
                <a:solidFill>
                  <a:schemeClr val="tx1"/>
                </a:solidFill>
                <a:latin typeface="+mn-lt"/>
              </a:rPr>
              <a:t>dotiče podataka o oblaku, čije razumevanje je posebno važno za treći deo lekcije.  Pošto su mnoge teme koje su obuhvaćene prvim delom možda već bile obuhvaćene prethodnim časovima, možda bi bilo korisnije podsticati interakciju i učešće učesnika.</a:t>
            </a:r>
          </a:p>
        </p:txBody>
      </p:sp>
      <p:sp>
        <p:nvSpPr>
          <p:cNvPr id="4" name="Slide Number Placeholder 3"/>
          <p:cNvSpPr>
            <a:spLocks noGrp="1"/>
          </p:cNvSpPr>
          <p:nvPr>
            <p:ph type="sldNum" sz="quarter" idx="10"/>
          </p:nvPr>
        </p:nvSpPr>
        <p:spPr/>
        <p:txBody>
          <a:bodyPr/>
          <a:lstStyle/>
          <a:p>
            <a:fld id="{B2221978-7AB2-D644-A1FF-AF545A1745C1}" type="slidenum">
              <a:rPr lang="en-US" smtClean="0"/>
              <a:pPr/>
              <a:t>6</a:t>
            </a:fld>
            <a:endParaRPr lang="sr-Latn-CS"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53002499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62</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92913870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element člana 32.</a:t>
            </a:r>
            <a:r>
              <a:rPr lang="sr-Latn-CS" u="none" baseline="0" dirty="0" smtClean="0">
                <a:solidFill>
                  <a:srgbClr val="FF0000"/>
                </a:solidFill>
              </a:rPr>
              <a:t> Objašnjenje ovog elementa se nalazi na sledećem slajdu.</a:t>
            </a:r>
            <a:endParaRPr lang="sr-Latn-CS" dirty="0" smtClean="0"/>
          </a:p>
          <a:p>
            <a:pPr algn="just"/>
            <a:endParaRPr lang="sr-Latn-CS" sz="1200" b="0" i="0" u="none" strike="noStrike" kern="1200" baseline="0" dirty="0" smtClean="0">
              <a:solidFill>
                <a:schemeClr val="tx1"/>
              </a:solidFill>
              <a:latin typeface="+mn-lt"/>
              <a:ea typeface="ＭＳ Ｐゴシック" pitchFamily="-65" charset="-128"/>
              <a:cs typeface="ＭＳ Ｐゴシック" pitchFamily="-65" charset="-128"/>
            </a:endParaRP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63</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40894065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64</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70731692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element člana 32.</a:t>
            </a:r>
            <a:r>
              <a:rPr lang="sr-Latn-CS" u="none" baseline="0" dirty="0" smtClean="0">
                <a:solidFill>
                  <a:srgbClr val="FF0000"/>
                </a:solidFill>
              </a:rPr>
              <a:t> Objašnjenje ovog elementa se nalazi na sledećem slajdu.</a:t>
            </a:r>
            <a:endParaRPr lang="sr-Latn-CS" dirty="0" smtClean="0"/>
          </a:p>
          <a:p>
            <a:pPr algn="just"/>
            <a:endParaRPr lang="sr-Latn-CS" sz="1200" b="0" i="0" u="none" strike="noStrike" kern="1200" baseline="0" dirty="0" smtClean="0">
              <a:solidFill>
                <a:schemeClr val="tx1"/>
              </a:solidFill>
              <a:latin typeface="+mn-lt"/>
              <a:ea typeface="ＭＳ Ｐゴシック" pitchFamily="-65" charset="-128"/>
              <a:cs typeface="ＭＳ Ｐゴシック" pitchFamily="-65" charset="-128"/>
            </a:endParaRP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65</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421396858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66</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414176186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sr-Latn-CS" sz="1200" kern="1200" dirty="0" smtClean="0">
                <a:solidFill>
                  <a:schemeClr val="tx1"/>
                </a:solidFill>
                <a:effectLst/>
                <a:latin typeface="+mn-lt"/>
              </a:rPr>
              <a:t>Dobrovoljna saradnja bez zakonskog ovlašćenja</a:t>
            </a:r>
            <a:endParaRPr lang="sr-Latn-CS" sz="1200" kern="1200" dirty="0" smtClean="0">
              <a:solidFill>
                <a:schemeClr val="tx1"/>
              </a:solidFill>
              <a:effectLst/>
              <a:latin typeface="+mn-lt"/>
              <a:ea typeface="+mn-ea"/>
              <a:cs typeface="+mn-cs"/>
            </a:endParaRPr>
          </a:p>
          <a:p>
            <a:pPr algn="just"/>
            <a:endParaRPr lang="sr-Latn-CS" dirty="0" smtClean="0"/>
          </a:p>
          <a:p>
            <a:pPr algn="just"/>
            <a:r>
              <a:rPr lang="sr-Latn-CS" dirty="0" smtClean="0"/>
              <a:t>Trener bi </a:t>
            </a:r>
            <a:r>
              <a:rPr lang="sr-Latn-CS" dirty="0" smtClean="0"/>
              <a:t>trebalo </a:t>
            </a:r>
            <a:r>
              <a:rPr lang="sr-Latn-CS" dirty="0" smtClean="0"/>
              <a:t>u ovom trenutku </a:t>
            </a:r>
            <a:r>
              <a:rPr lang="sr-Latn-CS" dirty="0" smtClean="0"/>
              <a:t>da kaže </a:t>
            </a:r>
            <a:r>
              <a:rPr lang="sr-Latn-CS" dirty="0" smtClean="0"/>
              <a:t>učesnicima da će </a:t>
            </a:r>
            <a:r>
              <a:rPr lang="sr-Latn-CS" dirty="0" smtClean="0"/>
              <a:t>u preostalom delu </a:t>
            </a:r>
            <a:r>
              <a:rPr lang="sr-Latn-CS" dirty="0" smtClean="0"/>
              <a:t>lekcije razgovarati o direktnoj saradnji sa inostranim davaocima usluga. Važno je da učesnici shvate značaj ovog oblika saradnje. Trener bi </a:t>
            </a:r>
            <a:r>
              <a:rPr lang="sr-Latn-CS" dirty="0" smtClean="0"/>
              <a:t>trebalo da objasni </a:t>
            </a:r>
            <a:r>
              <a:rPr lang="sr-Latn-CS" dirty="0" smtClean="0"/>
              <a:t>da je ovaj oblik saradnje potpuno dobrovoljan za davaoca usluga. Trener bi možda </a:t>
            </a:r>
            <a:r>
              <a:rPr lang="sr-Latn-CS" dirty="0" smtClean="0"/>
              <a:t>želeo </a:t>
            </a:r>
            <a:r>
              <a:rPr lang="sr-Latn-CS" dirty="0" smtClean="0"/>
              <a:t>da naglasi (uključujući i </a:t>
            </a:r>
            <a:r>
              <a:rPr lang="sr-Latn-CS" dirty="0" smtClean="0"/>
              <a:t>korišćenje </a:t>
            </a:r>
            <a:r>
              <a:rPr lang="sr-Latn-CS" dirty="0" smtClean="0"/>
              <a:t>tabele na </a:t>
            </a:r>
            <a:r>
              <a:rPr lang="sr-Latn-CS" dirty="0" smtClean="0"/>
              <a:t>sledećem </a:t>
            </a:r>
            <a:r>
              <a:rPr lang="sr-Latn-CS" dirty="0" smtClean="0"/>
              <a:t>slajdu) obim zahteva koji su upućeni direktno davaocima usluga. Trener može objasniti kako se elektronski dokazi (uključujući pretplatničke informacije) mnogo puta čuvaju kod davaoca usluga, kao što su lokacije za društvene mreže koji se nalaze u Sjedinjenim Državama.</a:t>
            </a:r>
            <a:endParaRPr lang="sr-Latn-C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67</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96343793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CS" dirty="0" smtClean="0"/>
              <a:t>Ova statistika zahteva iz inostranstva za podatke koji se šalju direktno Appleu, Facebooku, Googleu, Microsoftu, Tvitteru i Yahoo-u </a:t>
            </a:r>
            <a:r>
              <a:rPr lang="sr-Latn-CS" dirty="0" smtClean="0"/>
              <a:t>iz 2015</a:t>
            </a:r>
            <a:r>
              <a:rPr lang="sr-Latn-CS" dirty="0" smtClean="0"/>
              <a:t>. godine može da koristi </a:t>
            </a:r>
            <a:r>
              <a:rPr lang="sr-Latn-CS" dirty="0" smtClean="0"/>
              <a:t>treneru </a:t>
            </a:r>
            <a:r>
              <a:rPr lang="sr-Latn-CS" dirty="0" smtClean="0"/>
              <a:t>da naglasi važnost i rasprostranjenost  direktne saradnje sa američkim davaocima usluga. Treneri mogu takođe </a:t>
            </a:r>
            <a:r>
              <a:rPr lang="sr-Latn-CS" dirty="0" smtClean="0"/>
              <a:t>istaći </a:t>
            </a:r>
            <a:r>
              <a:rPr lang="sr-Latn-CS" dirty="0" smtClean="0"/>
              <a:t>da, iako su zahtevi iz SAD-a dobili najveći procenat objavljivanja, objavljivanja su takođe učinile i druge države članice i moguće je direktno sarađivati s inostranim davaocima usluga. </a:t>
            </a:r>
          </a:p>
          <a:p>
            <a:endParaRPr lang="sr-Latn-CS" baseline="0" dirty="0" smtClean="0"/>
          </a:p>
          <a:p>
            <a:r>
              <a:rPr lang="sr-Latn-CS" dirty="0" smtClean="0"/>
              <a:t>Sledeći slajdovi ukratko objašnjavaju smernice za pravnu saradnju za neke glavne američke davaoce usluga u odnosu na inostrane zahteve za saradnjom. Treneru bi bilo korisno da koristi ove kao primere za učesnike da shvate kako se pravna saradnja sa inostranim davaocima usluga sprovodi na praktičnom nivou. </a:t>
            </a:r>
          </a:p>
        </p:txBody>
      </p:sp>
      <p:sp>
        <p:nvSpPr>
          <p:cNvPr id="4" name="Slide Number Placeholder 3"/>
          <p:cNvSpPr>
            <a:spLocks noGrp="1"/>
          </p:cNvSpPr>
          <p:nvPr>
            <p:ph type="sldNum" sz="quarter" idx="10"/>
          </p:nvPr>
        </p:nvSpPr>
        <p:spPr/>
        <p:txBody>
          <a:bodyPr/>
          <a:lstStyle/>
          <a:p>
            <a:fld id="{B2221978-7AB2-D644-A1FF-AF545A1745C1}" type="slidenum">
              <a:rPr lang="en-US" smtClean="0"/>
              <a:pPr/>
              <a:t>68</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711988502"/>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CS" sz="1200" kern="1200" dirty="0" smtClean="0">
                <a:solidFill>
                  <a:schemeClr val="tx1"/>
                </a:solidFill>
                <a:effectLst/>
                <a:latin typeface="+mn-lt"/>
              </a:rPr>
              <a:t>Trener bi </a:t>
            </a:r>
            <a:r>
              <a:rPr lang="sr-Latn-CS" sz="1200" kern="1200" dirty="0" smtClean="0">
                <a:solidFill>
                  <a:schemeClr val="tx1"/>
                </a:solidFill>
                <a:effectLst/>
                <a:latin typeface="+mn-lt"/>
              </a:rPr>
              <a:t>trebalo da učesnicima </a:t>
            </a:r>
            <a:r>
              <a:rPr lang="sr-Latn-CS" sz="1200" kern="1200" dirty="0" smtClean="0">
                <a:solidFill>
                  <a:schemeClr val="tx1"/>
                </a:solidFill>
                <a:effectLst/>
                <a:latin typeface="+mn-lt"/>
              </a:rPr>
              <a:t>pokaže snimke </a:t>
            </a:r>
            <a:r>
              <a:rPr lang="sr-Latn-CS" sz="1200" kern="1200" dirty="0" smtClean="0">
                <a:solidFill>
                  <a:schemeClr val="tx1"/>
                </a:solidFill>
                <a:effectLst/>
                <a:latin typeface="+mn-lt"/>
              </a:rPr>
              <a:t>smernica Facebooka u vezi sa sprovođenjem zakona.</a:t>
            </a:r>
            <a:endParaRPr lang="sr-Latn-C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69</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798260548"/>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CS" sz="1200" kern="1200" dirty="0" smtClean="0">
                <a:solidFill>
                  <a:schemeClr val="tx1"/>
                </a:solidFill>
                <a:effectLst/>
                <a:latin typeface="+mn-lt"/>
              </a:rPr>
              <a:t>Trener bi </a:t>
            </a:r>
            <a:r>
              <a:rPr lang="sr-Latn-CS" sz="1200" kern="1200" dirty="0" smtClean="0">
                <a:solidFill>
                  <a:schemeClr val="tx1"/>
                </a:solidFill>
                <a:effectLst/>
                <a:latin typeface="+mn-lt"/>
              </a:rPr>
              <a:t>trebalo da pokaže učesnicima sliku stranice Twittera sa zahtevom za sprovođenje zakona.</a:t>
            </a:r>
            <a:endParaRPr lang="sr-Latn-C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70</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382550146"/>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sr-Latn-CS" sz="1200" kern="1200" dirty="0" smtClean="0">
                <a:solidFill>
                  <a:schemeClr val="tx1"/>
                </a:solidFill>
                <a:effectLst/>
                <a:latin typeface="+mn-lt"/>
              </a:rPr>
              <a:t>Primeri politika davaoca usluga</a:t>
            </a:r>
            <a:endParaRPr lang="sr-Latn-CS" sz="1200" kern="1200" dirty="0" smtClean="0">
              <a:solidFill>
                <a:schemeClr val="tx1"/>
              </a:solidFill>
              <a:effectLst/>
              <a:latin typeface="+mn-lt"/>
              <a:ea typeface="+mn-ea"/>
              <a:cs typeface="+mn-cs"/>
            </a:endParaRPr>
          </a:p>
          <a:p>
            <a:endParaRPr lang="sr-Latn-CS" sz="1200" kern="1200" dirty="0" smtClean="0">
              <a:solidFill>
                <a:schemeClr val="tx1"/>
              </a:solidFill>
              <a:effectLst/>
              <a:latin typeface="+mn-lt"/>
              <a:ea typeface="+mn-ea"/>
              <a:cs typeface="+mn-cs"/>
            </a:endParaRPr>
          </a:p>
          <a:p>
            <a:r>
              <a:rPr lang="sr-Latn-CS" sz="1200" kern="1200" dirty="0" smtClean="0">
                <a:solidFill>
                  <a:schemeClr val="tx1"/>
                </a:solidFill>
                <a:effectLst/>
                <a:latin typeface="+mn-lt"/>
              </a:rPr>
              <a:t>Trener može koristiti primere politika različitih davaoca usluga na ovim slajdovima kako bi objasnio različite zahteve koje davaoci usluga u inostranstvu imaju u vezi sa zahtevima za pristup podacima.</a:t>
            </a:r>
            <a:endParaRPr lang="sr-Latn-C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71</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9026332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r-Latn-CS" dirty="0" smtClean="0"/>
              <a:t>Budući da se ova lekcija odnosi na saradnju sa privredom, može biti korisno da </a:t>
            </a:r>
            <a:r>
              <a:rPr lang="sr-Latn-CS" dirty="0" smtClean="0"/>
              <a:t>trener </a:t>
            </a:r>
            <a:r>
              <a:rPr lang="sr-Latn-CS" dirty="0" smtClean="0"/>
              <a:t>ponovi šta je davalac usluga, pošto su davaoci usluga članovi industrije sa kojima je saradnja najkorisnija. Slajd 6 pruža definiciju Budimpeštanske </a:t>
            </a:r>
            <a:r>
              <a:rPr lang="sr-Latn-CS" dirty="0" smtClean="0"/>
              <a:t>konvencije za davaoca </a:t>
            </a:r>
            <a:r>
              <a:rPr lang="sr-Latn-CS" dirty="0" smtClean="0"/>
              <a:t>usluga i/ili definiciju davaoca usluga prema domaćem pravu.</a:t>
            </a:r>
          </a:p>
          <a:p>
            <a:pPr algn="just"/>
            <a:endParaRPr lang="sr-Latn-CS" baseline="0" dirty="0" smtClean="0"/>
          </a:p>
          <a:p>
            <a:pPr algn="just"/>
            <a:r>
              <a:rPr lang="sr-Latn-CS" dirty="0" smtClean="0"/>
              <a:t>Trener treba da naglasi važnost razumevanja koncepta davaoca usluga,  pozivajući se na različite odredbe u domaćem zakonodavstvu koje pružaju procesna ovlašćenja koja se mogu vršiti u odnosu na davaoce usluga (npr. presretanje podataka iz sadržaja, izvršenje naredbi).</a:t>
            </a:r>
          </a:p>
          <a:p>
            <a:pPr algn="just"/>
            <a:endParaRPr lang="sr-Latn-CS" baseline="0" dirty="0" smtClean="0"/>
          </a:p>
          <a:p>
            <a:pPr algn="just"/>
            <a:r>
              <a:rPr lang="sr-Latn-CS" dirty="0" smtClean="0"/>
              <a:t>Treneru može biti korisno da razlikuje "davaoce usluga" od "davaoca internet usluga". Trener može da pokaže na primeru davaoca usluga (tj. lokalnih davaoca usluga, multinacionalnih davaoca usluga kao što su Facebook, Google, Instagram, Snapchat itd.) kako bi se što jasnije razumeo opseg tog izraza. Ovo će pomoći učesnicima kursa u razumevanju načina saradnje sa davaocima usluga.</a:t>
            </a:r>
            <a:endParaRPr lang="sr-Latn-C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7</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310687093"/>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73</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563843254"/>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sr-Latn-CS" sz="1200" kern="1200" dirty="0" smtClean="0">
                <a:solidFill>
                  <a:schemeClr val="tx1"/>
                </a:solidFill>
                <a:effectLst/>
                <a:latin typeface="+mn-lt"/>
              </a:rPr>
              <a:t>Razmatranja u saradnji sa inostranim davaocima usluga</a:t>
            </a:r>
            <a:endParaRPr lang="sr-Latn-CS" sz="1200" kern="1200" dirty="0" smtClean="0">
              <a:solidFill>
                <a:schemeClr val="tx1"/>
              </a:solidFill>
              <a:effectLst/>
              <a:latin typeface="+mn-lt"/>
              <a:ea typeface="+mn-ea"/>
              <a:cs typeface="+mn-cs"/>
            </a:endParaRPr>
          </a:p>
          <a:p>
            <a:endParaRPr lang="sr-Latn-CS" dirty="0" smtClean="0"/>
          </a:p>
          <a:p>
            <a:r>
              <a:rPr lang="sr-Latn-CS" dirty="0" smtClean="0"/>
              <a:t>Trener bi trebalo da </a:t>
            </a:r>
            <a:r>
              <a:rPr lang="sr-Latn-CS" dirty="0" smtClean="0"/>
              <a:t>provede </a:t>
            </a:r>
            <a:r>
              <a:rPr lang="sr-Latn-CS" dirty="0" smtClean="0"/>
              <a:t>učesnike kroz listu razmatranja i očekivanih izazova sa kojima će se suočiti u saradnji sa inostranim davaocima usluga. Svako razmatranje  se dalje </a:t>
            </a:r>
            <a:r>
              <a:rPr lang="sr-Latn-CS" dirty="0" smtClean="0"/>
              <a:t>i  detaljnije obrađuje u </a:t>
            </a:r>
            <a:r>
              <a:rPr lang="sr-Latn-CS" dirty="0" smtClean="0"/>
              <a:t>narednim slajdovima.</a:t>
            </a:r>
            <a:endParaRPr lang="sr-Latn-C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74</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111080403"/>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sr-Latn-CS" sz="1200" kern="1200" dirty="0" smtClean="0">
                <a:solidFill>
                  <a:schemeClr val="tx1"/>
                </a:solidFill>
                <a:effectLst/>
                <a:latin typeface="+mn-lt"/>
              </a:rPr>
              <a:t>Nestabilnost politika</a:t>
            </a:r>
            <a:endParaRPr lang="sr-Latn-CS" sz="1200" kern="1200" dirty="0" smtClean="0">
              <a:solidFill>
                <a:schemeClr val="tx1"/>
              </a:solidFill>
              <a:effectLst/>
              <a:latin typeface="+mn-lt"/>
              <a:ea typeface="+mn-ea"/>
              <a:cs typeface="+mn-cs"/>
            </a:endParaRPr>
          </a:p>
          <a:p>
            <a:pPr algn="just"/>
            <a:endParaRPr lang="sr-Latn-CS" baseline="0" dirty="0" smtClean="0"/>
          </a:p>
          <a:p>
            <a:pPr algn="just"/>
            <a:r>
              <a:rPr lang="sr-Latn-CS" dirty="0" smtClean="0"/>
              <a:t>Važno je da treneri naglašavaju da su politike stranih </a:t>
            </a:r>
            <a:r>
              <a:rPr lang="sr-Latn-CS" dirty="0" smtClean="0"/>
              <a:t>davalaca </a:t>
            </a:r>
            <a:r>
              <a:rPr lang="sr-Latn-CS" dirty="0" smtClean="0"/>
              <a:t>usluga u pogledu saradnje sa službenicima organa  reda  veoma nestabilne i često se menjaju. Trener bi trebalo da ohrabri i pripremi učesnike da ostanu relativno fleksibilni </a:t>
            </a:r>
            <a:r>
              <a:rPr lang="sr-Latn-CS" dirty="0" smtClean="0"/>
              <a:t>u odnosu na </a:t>
            </a:r>
            <a:r>
              <a:rPr lang="sr-Latn-CS" dirty="0" smtClean="0"/>
              <a:t>promene u ovim politikama kada se od njih traži da sarađuju sa davaocima  usluga iz inostranstva.</a:t>
            </a:r>
            <a:endParaRPr lang="sr-Latn-C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75</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133254297"/>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sr-Latn-CS" sz="1200" kern="1200" dirty="0" smtClean="0">
                <a:solidFill>
                  <a:schemeClr val="tx1"/>
                </a:solidFill>
                <a:effectLst/>
                <a:latin typeface="+mn-lt"/>
              </a:rPr>
              <a:t>Lokacija, teritorijalnost i nadležnost</a:t>
            </a:r>
            <a:endParaRPr lang="sr-Latn-CS" sz="1200" kern="1200" dirty="0" smtClean="0">
              <a:solidFill>
                <a:schemeClr val="tx1"/>
              </a:solidFill>
              <a:effectLst/>
              <a:latin typeface="+mn-lt"/>
              <a:ea typeface="+mn-ea"/>
              <a:cs typeface="+mn-cs"/>
            </a:endParaRPr>
          </a:p>
          <a:p>
            <a:pPr algn="just"/>
            <a:endParaRPr lang="sr-Latn-CS" dirty="0" smtClean="0"/>
          </a:p>
          <a:p>
            <a:pPr algn="just"/>
            <a:r>
              <a:rPr lang="sr-Latn-CS" dirty="0" smtClean="0"/>
              <a:t>Još jedna stvar koju treneri treba da uzmu u obzir kada informišu učesnike o tome jeste to što se davaoci usluga u inostranstvu mogu ograničiti njihovim domaćim zakonodavstvom u pogledu omogućavanja pristupa pretplatničkim informacijama. Stoga je važno da razumeju tamošnje  lokalne zahteve pre nego što daju bilo kakav zahtev. U tom smislu, takođe je važno da organ </a:t>
            </a:r>
            <a:r>
              <a:rPr lang="sr-Latn-CS" dirty="0" smtClean="0"/>
              <a:t>zemlje molioca pokaže </a:t>
            </a:r>
            <a:r>
              <a:rPr lang="sr-Latn-CS" dirty="0" smtClean="0"/>
              <a:t>u okviru zahteva da ima nadležnost nad krivičnim </a:t>
            </a:r>
            <a:r>
              <a:rPr lang="sr-Latn-CS" dirty="0" smtClean="0"/>
              <a:t>delom </a:t>
            </a:r>
            <a:r>
              <a:rPr lang="sr-Latn-CS" dirty="0" smtClean="0"/>
              <a:t>u vezi sa </a:t>
            </a:r>
            <a:r>
              <a:rPr lang="sr-Latn-CS" dirty="0" smtClean="0"/>
              <a:t>kojim </a:t>
            </a:r>
            <a:r>
              <a:rPr lang="sr-Latn-CS" dirty="0" smtClean="0"/>
              <a:t>se traži informacija. </a:t>
            </a:r>
            <a:endParaRPr lang="sr-Latn-C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76</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4215322445"/>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sr-Latn-CS" sz="1200" kern="1200" dirty="0" smtClean="0">
                <a:solidFill>
                  <a:schemeClr val="tx1"/>
                </a:solidFill>
                <a:effectLst/>
                <a:latin typeface="+mn-lt"/>
              </a:rPr>
              <a:t>SAD protiv evropskih </a:t>
            </a:r>
            <a:r>
              <a:rPr lang="sr-Latn-CS" sz="1200" kern="1200" dirty="0" smtClean="0">
                <a:solidFill>
                  <a:schemeClr val="tx1"/>
                </a:solidFill>
                <a:effectLst/>
                <a:latin typeface="+mn-lt"/>
              </a:rPr>
              <a:t>davalaca</a:t>
            </a:r>
            <a:endParaRPr lang="sr-Latn-CS" sz="1200" kern="1200" dirty="0" smtClean="0">
              <a:solidFill>
                <a:schemeClr val="tx1"/>
              </a:solidFill>
              <a:effectLst/>
              <a:latin typeface="+mn-lt"/>
              <a:ea typeface="+mn-ea"/>
              <a:cs typeface="+mn-cs"/>
            </a:endParaRPr>
          </a:p>
          <a:p>
            <a:pPr algn="just"/>
            <a:endParaRPr lang="sr-Latn-CS" baseline="0" dirty="0" smtClean="0"/>
          </a:p>
          <a:p>
            <a:pPr algn="just"/>
            <a:r>
              <a:rPr lang="sr-Latn-CS" dirty="0" smtClean="0"/>
              <a:t>Možda je važno da </a:t>
            </a:r>
            <a:r>
              <a:rPr lang="sr-Latn-CS" dirty="0" smtClean="0"/>
              <a:t>trener </a:t>
            </a:r>
            <a:r>
              <a:rPr lang="sr-Latn-CS" dirty="0" smtClean="0"/>
              <a:t>pomene da mnogi američki davaoci usluga imaju podružnice u Evropi (npr. Facebook u Irskoj) koji imaju zadatak da sarađuju s ne-američkim policijskim službenicima. Zbog propisa o zaštiti podataka, davaoci usluga u Evropi obično ne otkrivaju pretplatničke podatke i podatke o saobraćaju direktno stranim službenicima organa  reda. Oni zahtevaju da se zahtev za međusobnu pravnu pomoć vrši putem zvaničnih vladinih kanala, kao što su one koje omogućuje Budapeštanska konvencija. Važno je da učesnici razumeju ove razlike kada sarađuju sa američkim davaocima usluga i njihovim evropskim podružnicama </a:t>
            </a:r>
            <a:r>
              <a:rPr lang="sr-Latn-CS" dirty="0" smtClean="0"/>
              <a:t>gde </a:t>
            </a:r>
            <a:r>
              <a:rPr lang="sr-Latn-CS" dirty="0" smtClean="0"/>
              <a:t>je to moguće.</a:t>
            </a:r>
            <a:endParaRPr lang="sr-Latn-C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77</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184776915"/>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sr-Latn-CS" sz="1200" kern="1200" dirty="0" smtClean="0">
                <a:solidFill>
                  <a:schemeClr val="tx1"/>
                </a:solidFill>
                <a:effectLst/>
                <a:latin typeface="+mn-lt"/>
              </a:rPr>
              <a:t>Direktno čuvanje i hitni zahtevi</a:t>
            </a:r>
            <a:endParaRPr lang="sr-Latn-CS" sz="1200" kern="1200" dirty="0" smtClean="0">
              <a:solidFill>
                <a:schemeClr val="tx1"/>
              </a:solidFill>
              <a:effectLst/>
              <a:latin typeface="+mn-lt"/>
              <a:ea typeface="+mn-ea"/>
              <a:cs typeface="+mn-cs"/>
            </a:endParaRPr>
          </a:p>
          <a:p>
            <a:pPr algn="just"/>
            <a:endParaRPr lang="sr-Latn-CS" dirty="0" smtClean="0"/>
          </a:p>
          <a:p>
            <a:pPr algn="just"/>
            <a:r>
              <a:rPr lang="sr-Latn-CS" dirty="0" smtClean="0"/>
              <a:t>Trener treba da se fokusira na različite vrste saradnje koje mogu tražiti od američkih </a:t>
            </a:r>
            <a:r>
              <a:rPr lang="sr-Latn-CS" dirty="0" smtClean="0"/>
              <a:t>davalaca </a:t>
            </a:r>
            <a:r>
              <a:rPr lang="sr-Latn-CS" dirty="0" smtClean="0"/>
              <a:t>usluga uključujući direktne zahteve za očuvanje podataka i hitnih zahteva za pristup ili objavljivanje podataka.  Trener </a:t>
            </a:r>
            <a:r>
              <a:rPr lang="sr-Latn-CS" dirty="0" smtClean="0"/>
              <a:t>treba da objasni </a:t>
            </a:r>
            <a:r>
              <a:rPr lang="sr-Latn-CS" dirty="0" smtClean="0"/>
              <a:t>učesnicima da američki davaoci usluga dozvoljavaju samo hitne zahteve u određenim specifičnim uslovima. Na primer, Facebook dozvoljava </a:t>
            </a:r>
            <a:r>
              <a:rPr lang="sr-Latn-CS" dirty="0" smtClean="0"/>
              <a:t>zahteve </a:t>
            </a:r>
            <a:r>
              <a:rPr lang="sr-Latn-CS" dirty="0" smtClean="0"/>
              <a:t>za hitne slučajeve u vezi sa stvarnim povredama deteta ili rizikom od smrti ili ozbiljne telesne povrede bilo koje osobe i zahtevaju </a:t>
            </a:r>
            <a:r>
              <a:rPr lang="sr-Latn-CS" dirty="0" smtClean="0"/>
              <a:t>obelodanjivanje </a:t>
            </a:r>
            <a:r>
              <a:rPr lang="sr-Latn-CS" dirty="0" smtClean="0"/>
              <a:t>informacija bez odlaganja. Trener treba da naglasi da se zahtevi američkih </a:t>
            </a:r>
            <a:r>
              <a:rPr lang="sr-Latn-CS" dirty="0" smtClean="0"/>
              <a:t>davalaca </a:t>
            </a:r>
            <a:r>
              <a:rPr lang="sr-Latn-CS" dirty="0" smtClean="0"/>
              <a:t>usluga razlikuju jedni od drugih i da se većina politika američkih </a:t>
            </a:r>
            <a:r>
              <a:rPr lang="sr-Latn-CS" dirty="0" smtClean="0"/>
              <a:t>davalaca </a:t>
            </a:r>
            <a:r>
              <a:rPr lang="sr-Latn-CS" dirty="0" smtClean="0"/>
              <a:t>usluga menja redovno. </a:t>
            </a:r>
          </a:p>
        </p:txBody>
      </p:sp>
      <p:sp>
        <p:nvSpPr>
          <p:cNvPr id="4" name="Slide Number Placeholder 3"/>
          <p:cNvSpPr>
            <a:spLocks noGrp="1"/>
          </p:cNvSpPr>
          <p:nvPr>
            <p:ph type="sldNum" sz="quarter" idx="10"/>
          </p:nvPr>
        </p:nvSpPr>
        <p:spPr/>
        <p:txBody>
          <a:bodyPr/>
          <a:lstStyle/>
          <a:p>
            <a:fld id="{B2221978-7AB2-D644-A1FF-AF545A1745C1}" type="slidenum">
              <a:rPr lang="en-US" smtClean="0"/>
              <a:pPr/>
              <a:t>78</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594581539"/>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sr-Latn-CS" sz="1200" kern="1200" dirty="0" smtClean="0">
                <a:solidFill>
                  <a:schemeClr val="tx1"/>
                </a:solidFill>
                <a:effectLst/>
                <a:latin typeface="+mn-lt"/>
              </a:rPr>
              <a:t>Različiti zahtevi za različite vrste podataka</a:t>
            </a:r>
            <a:endParaRPr lang="sr-Latn-CS" sz="1200" kern="1200" dirty="0" smtClean="0">
              <a:solidFill>
                <a:schemeClr val="tx1"/>
              </a:solidFill>
              <a:effectLst/>
              <a:latin typeface="+mn-lt"/>
              <a:ea typeface="+mn-ea"/>
              <a:cs typeface="+mn-cs"/>
            </a:endParaRPr>
          </a:p>
          <a:p>
            <a:pPr algn="just"/>
            <a:endParaRPr lang="sr-Latn-CS" sz="1200" kern="1200" dirty="0" smtClean="0">
              <a:solidFill>
                <a:schemeClr val="tx1"/>
              </a:solidFill>
              <a:effectLst/>
              <a:latin typeface="+mn-lt"/>
              <a:ea typeface="+mn-ea"/>
              <a:cs typeface="+mn-cs"/>
            </a:endParaRPr>
          </a:p>
          <a:p>
            <a:pPr algn="just"/>
            <a:r>
              <a:rPr lang="sr-Latn-CS" sz="1200" kern="1200" dirty="0" smtClean="0">
                <a:solidFill>
                  <a:schemeClr val="tx1"/>
                </a:solidFill>
                <a:effectLst/>
                <a:latin typeface="+mn-lt"/>
              </a:rPr>
              <a:t>Važno je da trener naglasi da različiti strani davaoci usluga mogu imati različite zahteve u pogledu različitih vrsta podataka i da se isto treba uzeti u obzir prilikom saradnje sa takvim davaocima usluga. Trener bi </a:t>
            </a:r>
            <a:r>
              <a:rPr lang="sr-Latn-CS" sz="1200" kern="1200" dirty="0" smtClean="0">
                <a:solidFill>
                  <a:schemeClr val="tx1"/>
                </a:solidFill>
                <a:effectLst/>
                <a:latin typeface="+mn-lt"/>
              </a:rPr>
              <a:t>trebalo da koristi </a:t>
            </a:r>
            <a:r>
              <a:rPr lang="sr-Latn-CS" sz="1200" kern="1200" dirty="0" smtClean="0">
                <a:solidFill>
                  <a:schemeClr val="tx1"/>
                </a:solidFill>
                <a:effectLst/>
                <a:latin typeface="+mn-lt"/>
              </a:rPr>
              <a:t>primer na </a:t>
            </a:r>
            <a:r>
              <a:rPr lang="sr-Latn-CS" sz="1200" kern="1200" dirty="0" smtClean="0">
                <a:solidFill>
                  <a:schemeClr val="tx1"/>
                </a:solidFill>
                <a:effectLst/>
                <a:latin typeface="+mn-lt"/>
              </a:rPr>
              <a:t>Slajdovima </a:t>
            </a:r>
            <a:r>
              <a:rPr lang="sr-Latn-CS" sz="1200" kern="1200" dirty="0" smtClean="0">
                <a:solidFill>
                  <a:schemeClr val="tx1"/>
                </a:solidFill>
                <a:effectLst/>
                <a:latin typeface="+mn-lt"/>
              </a:rPr>
              <a:t>73, 74 i 75 ističući kako Google Inc. ima različite pragove za omogućavanje pristupa različitim vrstama podataka kako bi objasnili učesnicima da to  uzmu u obzir prilikom traženja saradnje od američkih </a:t>
            </a:r>
            <a:r>
              <a:rPr lang="sr-Latn-CS" sz="1200" kern="1200" dirty="0" smtClean="0">
                <a:solidFill>
                  <a:schemeClr val="tx1"/>
                </a:solidFill>
                <a:effectLst/>
                <a:latin typeface="+mn-lt"/>
              </a:rPr>
              <a:t>davalaca </a:t>
            </a:r>
            <a:r>
              <a:rPr lang="sr-Latn-CS" sz="1200" kern="1200" dirty="0" smtClean="0">
                <a:solidFill>
                  <a:schemeClr val="tx1"/>
                </a:solidFill>
                <a:effectLst/>
                <a:latin typeface="+mn-lt"/>
              </a:rPr>
              <a:t>usluga. Ovaj primer će pomoći da se ilustruje ono što mora biti ispunjeno kako bi se omogućila efikasna saradnja u pogledu svake klasifikacije podataka.</a:t>
            </a:r>
            <a:endParaRPr lang="sr-Latn-C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2221978-7AB2-D644-A1FF-AF545A1745C1}" type="slidenum">
              <a:rPr lang="en-US" smtClean="0"/>
              <a:pPr/>
              <a:t>79</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471009573"/>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80</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602606917"/>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sr-Latn-CS" sz="1200" kern="1200" dirty="0" smtClean="0">
                <a:solidFill>
                  <a:schemeClr val="tx1"/>
                </a:solidFill>
                <a:effectLst/>
                <a:latin typeface="+mn-lt"/>
              </a:rPr>
              <a:t>Trener bi </a:t>
            </a:r>
            <a:r>
              <a:rPr lang="sr-Latn-CS" sz="1200" kern="1200" dirty="0" smtClean="0">
                <a:solidFill>
                  <a:schemeClr val="tx1"/>
                </a:solidFill>
                <a:effectLst/>
                <a:latin typeface="+mn-lt"/>
              </a:rPr>
              <a:t>trebalo </a:t>
            </a:r>
            <a:r>
              <a:rPr lang="sr-Latn-CS" sz="1200" kern="1200" dirty="0" smtClean="0">
                <a:solidFill>
                  <a:schemeClr val="tx1"/>
                </a:solidFill>
                <a:effectLst/>
                <a:latin typeface="+mn-lt"/>
              </a:rPr>
              <a:t>da učesnicima pruži priliku da postave sva pitanja koja mogu </a:t>
            </a:r>
            <a:r>
              <a:rPr lang="sr-Latn-CS" sz="1200" kern="1200" dirty="0" smtClean="0">
                <a:solidFill>
                  <a:schemeClr val="tx1"/>
                </a:solidFill>
                <a:effectLst/>
                <a:latin typeface="+mn-lt"/>
              </a:rPr>
              <a:t>biti </a:t>
            </a:r>
            <a:r>
              <a:rPr lang="sr-Latn-CS" sz="1200" kern="1200" dirty="0" smtClean="0">
                <a:solidFill>
                  <a:schemeClr val="tx1"/>
                </a:solidFill>
                <a:effectLst/>
                <a:latin typeface="+mn-lt"/>
              </a:rPr>
              <a:t>u vezi s trećim delom časa.</a:t>
            </a:r>
            <a:endParaRPr lang="sr-Latn-CS" dirty="0"/>
          </a:p>
        </p:txBody>
      </p:sp>
      <p:sp>
        <p:nvSpPr>
          <p:cNvPr id="4" name="Slide Number Placeholder 3"/>
          <p:cNvSpPr>
            <a:spLocks noGrp="1"/>
          </p:cNvSpPr>
          <p:nvPr>
            <p:ph type="sldNum" sz="quarter" idx="10"/>
          </p:nvPr>
        </p:nvSpPr>
        <p:spPr/>
        <p:txBody>
          <a:bodyPr/>
          <a:lstStyle/>
          <a:p>
            <a:fld id="{D4504A11-3BA0-4461-A1C5-454F02F9540C}" type="slidenum">
              <a:rPr lang="en-GB" smtClean="0"/>
              <a:pPr/>
              <a:t>83</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895305600"/>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84</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4197807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CS" dirty="0" smtClean="0"/>
              <a:t>Važno je da se učesnici podsete na posebne karakteristike elektronskih dokaza. Slajd je ostavljen prazan da bi pružio priliku za interakciju između prezentatora i delegata. Učesnici kursa treba da imaju mogućnost da se oslanjaju na znanje stečeno na prethodnim treninzima. Sledeće ključne tačke treba obuhvatiti kada se diskutuje o elektronskim dokazima:</a:t>
            </a:r>
          </a:p>
          <a:p>
            <a:pPr marL="228600" indent="-228600">
              <a:buAutoNum type="arabicPeriod"/>
            </a:pPr>
            <a:r>
              <a:rPr lang="sr-Latn-CS" dirty="0" smtClean="0"/>
              <a:t>Elektronski dokazi su dokazi u obliku podataka koji se generišu ili čuvaju na računarskom sistemu;</a:t>
            </a:r>
          </a:p>
          <a:p>
            <a:pPr marL="228600" indent="-228600">
              <a:buAutoNum type="arabicPeriod"/>
            </a:pPr>
            <a:r>
              <a:rPr lang="sr-Latn-CS" dirty="0" smtClean="0"/>
              <a:t>Elektronski dokazi uključuju dokaze izvedene na elektronskim uređajima i njihovim perifernim uređajima, računarskim mrežama, mobilnim telefonima, digitalnim fotoaparatima, oblaku i prenosnoj opremi uključujući i uređaje za skladištenje podataka; </a:t>
            </a:r>
          </a:p>
          <a:p>
            <a:pPr marL="228600" indent="-228600">
              <a:buAutoNum type="arabicPeriod"/>
            </a:pPr>
            <a:r>
              <a:rPr lang="sr-Latn-CS" dirty="0" smtClean="0"/>
              <a:t>Informacije koje sadrže ne poseduju nezavisnu fizičku formu.</a:t>
            </a:r>
          </a:p>
          <a:p>
            <a:endParaRPr lang="sr-Latn-CS" dirty="0" smtClean="0"/>
          </a:p>
        </p:txBody>
      </p:sp>
      <p:sp>
        <p:nvSpPr>
          <p:cNvPr id="4" name="Slide Number Placeholder 3"/>
          <p:cNvSpPr>
            <a:spLocks noGrp="1"/>
          </p:cNvSpPr>
          <p:nvPr>
            <p:ph type="sldNum" sz="quarter" idx="10"/>
          </p:nvPr>
        </p:nvSpPr>
        <p:spPr/>
        <p:txBody>
          <a:bodyPr/>
          <a:lstStyle/>
          <a:p>
            <a:fld id="{B2221978-7AB2-D644-A1FF-AF545A1745C1}" type="slidenum">
              <a:rPr lang="en-US" smtClean="0"/>
              <a:pPr/>
              <a:t>9</a:t>
            </a:fld>
            <a:endParaRPr lang="sr-Latn-CS"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793276590"/>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Lst>
        </p:spPr>
      </p:sp>
      <p:sp>
        <p:nvSpPr>
          <p:cNvPr id="35843" name="Rezervirano mjesto bilježaka 2"/>
          <p:cNvSpPr>
            <a:spLocks noGrp="1"/>
          </p:cNvSpPr>
          <p:nvPr>
            <p:ph type="body" idx="1"/>
          </p:nvPr>
        </p:nvSpPr>
        <p:spPr bwMode="auto">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 uri="{91240B29-F687-4F45-9708-019B960494DF}">
              <a14:hiddenLine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Lst>
        </p:spPr>
        <p:txBody>
          <a:bodyPr wrap="square" numCol="1" anchor="t" anchorCtr="0" compatLnSpc="1">
            <a:prstTxWarp prst="textNoShape">
              <a:avLst/>
            </a:prstTxWarp>
          </a:bodyPr>
          <a:lstStyle/>
          <a:p>
            <a:pPr algn="just" eaLnBrk="1" hangingPunct="1">
              <a:spcBef>
                <a:spcPct val="0"/>
              </a:spcBef>
            </a:pPr>
            <a:r>
              <a:rPr lang="sr-Latn-CS" altLang="x-none" dirty="0" smtClean="0"/>
              <a:t>Trener treba da prođe kroz razradu ovih slajdova gde je to neophodno za određene aspekte koji naglašavaju određene grupe studenata.  Trener bi trebalo da objasni kako će materijali biti </a:t>
            </a:r>
            <a:r>
              <a:rPr lang="sr-Latn-CS" altLang="x-none" dirty="0" smtClean="0"/>
              <a:t>predstavljeni </a:t>
            </a:r>
            <a:r>
              <a:rPr lang="sr-Latn-CS" altLang="x-none" dirty="0" smtClean="0"/>
              <a:t>i da će biti vremena za interakciju i pitanja. Trener treba da naglasi da je ova obuka dizajnirana tako da bude interaktivna i da će </a:t>
            </a:r>
            <a:r>
              <a:rPr lang="sr-Latn-CS" altLang="x-none" dirty="0" smtClean="0"/>
              <a:t>se od delegata </a:t>
            </a:r>
            <a:r>
              <a:rPr lang="sr-Latn-CS" altLang="x-none" dirty="0" smtClean="0"/>
              <a:t>očekivati da učestvuju tokom njenog trajanja. Trener bi </a:t>
            </a:r>
            <a:r>
              <a:rPr lang="sr-Latn-CS" altLang="x-none" dirty="0" smtClean="0"/>
              <a:t>trebalo da objasni </a:t>
            </a:r>
            <a:r>
              <a:rPr lang="sr-Latn-CS" altLang="x-none" dirty="0" smtClean="0"/>
              <a:t>da li postoji procena i u kakvom obliku ona može da bude, uključujući i detalje o bilo kojoj prolaznoj oceni koja se primenjuje.  </a:t>
            </a:r>
          </a:p>
          <a:p>
            <a:pPr algn="just" eaLnBrk="1" hangingPunct="1">
              <a:spcBef>
                <a:spcPct val="0"/>
              </a:spcBef>
            </a:pPr>
            <a:endParaRPr lang="sr-Latn-CS" altLang="x-none" dirty="0" smtClean="0"/>
          </a:p>
          <a:p>
            <a:pPr algn="just" eaLnBrk="1" hangingPunct="1">
              <a:spcBef>
                <a:spcPct val="0"/>
              </a:spcBef>
            </a:pPr>
            <a:r>
              <a:rPr lang="sr-Latn-CS" altLang="x-none" dirty="0" smtClean="0"/>
              <a:t>Svi izabrani predmeti su krivična djela koja se odnose na dečiju pornografiju - odredbe člana 9 Budapeštanske Konvencije. Zaista i globalno, za ova krivična dela, Međunarodna saradnja i međusobna pravna pomoć (MPP) su dobro razvijena, a države članice dele svoje razlike i sličnosti. Međutim, to neće imati uticaja na razumevanje procesnih aspekata koji se odnose na druge vrste visokotehnološkog kriminala, s obzirom na to da procesne mere koje su učestvovale članice u cilju krivičnog gonjenja za krivična djela opisana u članu 9. Budimpeštanske konvencije trebale bi se primenjivati za bilo koji visokotehnološki kriminal kako je opisano u članovima 2-11 Budimpeštanske konvencije.</a:t>
            </a:r>
          </a:p>
        </p:txBody>
      </p:sp>
      <p:sp>
        <p:nvSpPr>
          <p:cNvPr id="35844" name="Rezervirano mjesto broja slajda 3"/>
          <p:cNvSpPr>
            <a:spLocks noGrp="1"/>
          </p:cNvSpPr>
          <p:nvPr>
            <p:ph type="sldNum" sz="quarter" idx="5"/>
          </p:nvPr>
        </p:nvSpPr>
        <p:spPr bwMode="auto">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 uri="{91240B29-F687-4F45-9708-019B960494DF}">
              <a14:hiddenLine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defTabSz="457200" eaLnBrk="0" fontAlgn="base" hangingPunct="0">
              <a:spcBef>
                <a:spcPct val="30000"/>
              </a:spcBef>
              <a:spcAft>
                <a:spcPct val="0"/>
              </a:spcAft>
              <a:defRPr sz="1200">
                <a:solidFill>
                  <a:schemeClr val="tx1"/>
                </a:solidFill>
                <a:latin typeface="Calibri" pitchFamily="34" charset="0"/>
              </a:defRPr>
            </a:lvl6pPr>
            <a:lvl7pPr marL="2971800" indent="-228600" defTabSz="457200" eaLnBrk="0" fontAlgn="base" hangingPunct="0">
              <a:spcBef>
                <a:spcPct val="30000"/>
              </a:spcBef>
              <a:spcAft>
                <a:spcPct val="0"/>
              </a:spcAft>
              <a:defRPr sz="1200">
                <a:solidFill>
                  <a:schemeClr val="tx1"/>
                </a:solidFill>
                <a:latin typeface="Calibri" pitchFamily="34" charset="0"/>
              </a:defRPr>
            </a:lvl7pPr>
            <a:lvl8pPr marL="3429000" indent="-228600" defTabSz="457200" eaLnBrk="0" fontAlgn="base" hangingPunct="0">
              <a:spcBef>
                <a:spcPct val="30000"/>
              </a:spcBef>
              <a:spcAft>
                <a:spcPct val="0"/>
              </a:spcAft>
              <a:defRPr sz="1200">
                <a:solidFill>
                  <a:schemeClr val="tx1"/>
                </a:solidFill>
                <a:latin typeface="Calibri" pitchFamily="34" charset="0"/>
              </a:defRPr>
            </a:lvl8pPr>
            <a:lvl9pPr marL="3886200" indent="-228600" defTabSz="457200" eaLnBrk="0" fontAlgn="base" hangingPunct="0">
              <a:spcBef>
                <a:spcPct val="30000"/>
              </a:spcBef>
              <a:spcAft>
                <a:spcPct val="0"/>
              </a:spcAft>
              <a:defRPr sz="1200">
                <a:solidFill>
                  <a:schemeClr val="tx1"/>
                </a:solidFill>
                <a:latin typeface="Calibri" pitchFamily="34" charset="0"/>
              </a:defRPr>
            </a:lvl9pPr>
          </a:lstStyle>
          <a:p>
            <a:pPr>
              <a:spcBef>
                <a:spcPct val="0"/>
              </a:spcBef>
            </a:pPr>
            <a:fld id="{A0E2E3A5-3F7A-4CDB-994C-2A593FB4950C}" type="slidenum">
              <a:rPr lang="en-US" altLang="x-none" smtClean="0"/>
              <a:pPr>
                <a:spcBef>
                  <a:spcPct val="0"/>
                </a:spcBef>
              </a:pPr>
              <a:t>85</a:t>
            </a:fld>
            <a:endParaRPr lang="sr-Latn-CS" altLang="x-none" smtClean="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304457528"/>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 uri="{91240B29-F687-4F45-9708-019B960494DF}">
              <a14:hiddenLine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Lst>
        </p:spPr>
        <p:txBody>
          <a:bodyPr wrap="square" numCol="1" anchor="t" anchorCtr="0" compatLnSpc="1">
            <a:prstTxWarp prst="textNoShape">
              <a:avLst/>
            </a:prstTxWarp>
          </a:bodyPr>
          <a:lstStyle/>
          <a:p>
            <a:pPr algn="just" eaLnBrk="1" hangingPunct="1"/>
            <a:r>
              <a:rPr lang="sr-Latn-CS" altLang="x-none" dirty="0" smtClean="0"/>
              <a:t>Studija slučaja 1</a:t>
            </a:r>
          </a:p>
          <a:p>
            <a:pPr algn="just" eaLnBrk="1" hangingPunct="1"/>
            <a:endParaRPr lang="sr-Latn-CS" altLang="x-none" dirty="0" smtClean="0"/>
          </a:p>
          <a:p>
            <a:pPr algn="just" eaLnBrk="1" hangingPunct="1"/>
            <a:r>
              <a:rPr lang="sr-Latn-CS" altLang="x-none" dirty="0" smtClean="0"/>
              <a:t>Trener bi trebalo da polako čita tekst sa slajda. Ovo je najčešći modus operandi </a:t>
            </a:r>
            <a:r>
              <a:rPr lang="sr-Latn-CS" altLang="x-none" i="1" dirty="0" smtClean="0"/>
              <a:t>Seksualne iznude dece u </a:t>
            </a:r>
            <a:r>
              <a:rPr lang="sr-Latn-CS" altLang="x-none" i="1" dirty="0" smtClean="0"/>
              <a:t>internet </a:t>
            </a:r>
            <a:r>
              <a:rPr lang="sr-Latn-CS" altLang="x-none" i="1" dirty="0" smtClean="0"/>
              <a:t>prostoru</a:t>
            </a:r>
            <a:r>
              <a:rPr lang="sr-Latn-CS" altLang="x-none" dirty="0" smtClean="0"/>
              <a:t> (SECC) - prema izveštaju Europola 2015 Procena pretnji u organizovanom internet kriminalu (IOCTA).</a:t>
            </a:r>
            <a:r>
              <a:rPr lang="sr-Latn-CS" altLang="x-none" i="1" dirty="0" smtClean="0"/>
              <a:t> </a:t>
            </a:r>
            <a:r>
              <a:rPr lang="sr-Latn-CS" altLang="x-none" dirty="0" smtClean="0"/>
              <a:t>Tradicionalni </a:t>
            </a:r>
            <a:r>
              <a:rPr lang="sr-Latn-CS" altLang="x-none" dirty="0" smtClean="0"/>
              <a:t>web </a:t>
            </a:r>
            <a:r>
              <a:rPr lang="sr-Latn-CS" altLang="x-none" dirty="0" smtClean="0"/>
              <a:t>forumi i sobe za ćaskanje poput IRC nisu više popularne u poređenju sa društvenim mrežama kao što su Twitter i Facebook. </a:t>
            </a:r>
            <a:r>
              <a:rPr lang="sr-Latn-CS" altLang="x-none" dirty="0" smtClean="0"/>
              <a:t>Internet igre </a:t>
            </a:r>
            <a:r>
              <a:rPr lang="sr-Latn-CS" altLang="x-none" dirty="0" smtClean="0"/>
              <a:t>na sreću su i </a:t>
            </a:r>
            <a:r>
              <a:rPr lang="sr-Latn-CS" altLang="x-none" dirty="0" smtClean="0"/>
              <a:t>dobra prilika </a:t>
            </a:r>
            <a:r>
              <a:rPr lang="sr-Latn-CS" altLang="x-none" dirty="0" smtClean="0"/>
              <a:t>da se ljudi posredno upoznaju sa novim ljudima uprkos činjenici da one nisu posebno usmerene na </a:t>
            </a:r>
            <a:r>
              <a:rPr lang="sr-Latn-CS" altLang="x-none" noProof="0" dirty="0" smtClean="0"/>
              <a:t>socijalizaciju </a:t>
            </a:r>
            <a:r>
              <a:rPr lang="sr-Latn-CS" altLang="x-none" dirty="0" smtClean="0"/>
              <a:t>korisnika. Mladi ljudi, koji vole tehnološki napredak, vole i takva sredstva socijalizacije. Zahvaljujući aplikacijama glasovnog prenosa preko Interneta (VoIP), mladi koriste video zapise ubrzo nakon što se upoznaju na gore pomenutim komunikacijskim kanalima, čak i prenose </a:t>
            </a:r>
            <a:r>
              <a:rPr lang="sr-Latn-CS" altLang="x-none" dirty="0" smtClean="0"/>
              <a:t>internet prijateljstva </a:t>
            </a:r>
            <a:r>
              <a:rPr lang="sr-Latn-CS" altLang="x-none" dirty="0" smtClean="0"/>
              <a:t>u stvarni život u slučaju geografske blizine. Kao rezultat toga, internet je postao mesto gde potencijalne žrtve mogu biti "lovljene" uz pomoć različitih kanala </a:t>
            </a:r>
            <a:r>
              <a:rPr lang="sr-Latn-CS" altLang="x-none" dirty="0" smtClean="0"/>
              <a:t>internet </a:t>
            </a:r>
            <a:r>
              <a:rPr lang="sr-Latn-CS" altLang="x-none" dirty="0" smtClean="0"/>
              <a:t>komunikacije.</a:t>
            </a:r>
          </a:p>
          <a:p>
            <a:pPr eaLnBrk="1" hangingPunct="1">
              <a:spcBef>
                <a:spcPct val="0"/>
              </a:spcBef>
            </a:pPr>
            <a:endParaRPr lang="sr-Latn-CS" altLang="x-none" dirty="0" smtClean="0"/>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 uri="{91240B29-F687-4F45-9708-019B960494DF}">
              <a14:hiddenLine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defTabSz="457200" eaLnBrk="0" fontAlgn="base" hangingPunct="0">
              <a:spcBef>
                <a:spcPct val="30000"/>
              </a:spcBef>
              <a:spcAft>
                <a:spcPct val="0"/>
              </a:spcAft>
              <a:defRPr sz="1200">
                <a:solidFill>
                  <a:schemeClr val="tx1"/>
                </a:solidFill>
                <a:latin typeface="Calibri" pitchFamily="34" charset="0"/>
              </a:defRPr>
            </a:lvl6pPr>
            <a:lvl7pPr marL="2971800" indent="-228600" defTabSz="457200" eaLnBrk="0" fontAlgn="base" hangingPunct="0">
              <a:spcBef>
                <a:spcPct val="30000"/>
              </a:spcBef>
              <a:spcAft>
                <a:spcPct val="0"/>
              </a:spcAft>
              <a:defRPr sz="1200">
                <a:solidFill>
                  <a:schemeClr val="tx1"/>
                </a:solidFill>
                <a:latin typeface="Calibri" pitchFamily="34" charset="0"/>
              </a:defRPr>
            </a:lvl7pPr>
            <a:lvl8pPr marL="3429000" indent="-228600" defTabSz="457200" eaLnBrk="0" fontAlgn="base" hangingPunct="0">
              <a:spcBef>
                <a:spcPct val="30000"/>
              </a:spcBef>
              <a:spcAft>
                <a:spcPct val="0"/>
              </a:spcAft>
              <a:defRPr sz="1200">
                <a:solidFill>
                  <a:schemeClr val="tx1"/>
                </a:solidFill>
                <a:latin typeface="Calibri" pitchFamily="34" charset="0"/>
              </a:defRPr>
            </a:lvl8pPr>
            <a:lvl9pPr marL="3886200" indent="-228600" defTabSz="457200" eaLnBrk="0" fontAlgn="base" hangingPunct="0">
              <a:spcBef>
                <a:spcPct val="30000"/>
              </a:spcBef>
              <a:spcAft>
                <a:spcPct val="0"/>
              </a:spcAft>
              <a:defRPr sz="1200">
                <a:solidFill>
                  <a:schemeClr val="tx1"/>
                </a:solidFill>
                <a:latin typeface="Calibri" pitchFamily="34" charset="0"/>
              </a:defRPr>
            </a:lvl9pPr>
          </a:lstStyle>
          <a:p>
            <a:pPr>
              <a:spcBef>
                <a:spcPct val="0"/>
              </a:spcBef>
            </a:pPr>
            <a:fld id="{C9848AE3-175E-42AC-B502-6C678AD5FE33}" type="slidenum">
              <a:rPr lang="en-US" altLang="x-none" smtClean="0"/>
              <a:pPr>
                <a:spcBef>
                  <a:spcPct val="0"/>
                </a:spcBef>
              </a:pPr>
              <a:t>86</a:t>
            </a:fld>
            <a:endParaRPr lang="sr-Latn-CS" altLang="x-none" smtClean="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178999855"/>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Lst>
        </p:spPr>
      </p:sp>
      <p:sp>
        <p:nvSpPr>
          <p:cNvPr id="37891" name="Rezervirano mjesto bilježaka 2"/>
          <p:cNvSpPr>
            <a:spLocks noGrp="1"/>
          </p:cNvSpPr>
          <p:nvPr>
            <p:ph type="body" idx="1"/>
          </p:nvPr>
        </p:nvSpPr>
        <p:spPr bwMode="auto">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 uri="{91240B29-F687-4F45-9708-019B960494DF}">
              <a14:hiddenLine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Lst>
        </p:spPr>
        <p:txBody>
          <a:bodyPr wrap="square" numCol="1" anchor="t" anchorCtr="0" compatLnSpc="1">
            <a:prstTxWarp prst="textNoShape">
              <a:avLst/>
            </a:prstTxWarp>
          </a:bodyPr>
          <a:lstStyle/>
          <a:p>
            <a:pPr algn="just" eaLnBrk="1" hangingPunct="1"/>
            <a:r>
              <a:rPr lang="sr-Latn-CS" altLang="x-none" dirty="0" smtClean="0"/>
              <a:t>Trener bi trebalo </a:t>
            </a:r>
            <a:r>
              <a:rPr lang="sr-Latn-CS" altLang="x-none" dirty="0" smtClean="0"/>
              <a:t>da lagano pročita</a:t>
            </a:r>
            <a:r>
              <a:rPr lang="sr-Latn-CS" dirty="0" smtClean="0"/>
              <a:t> </a:t>
            </a:r>
            <a:r>
              <a:rPr lang="sr-Latn-CS" altLang="x-none" dirty="0" smtClean="0"/>
              <a:t>tekst. Jedan od glavnih izazova u borbi protiv kriminala u umreženom okruženju je</a:t>
            </a:r>
            <a:r>
              <a:rPr lang="sr-Latn-CS" dirty="0" smtClean="0"/>
              <a:t> </a:t>
            </a:r>
            <a:r>
              <a:rPr lang="sr-Latn-CS" altLang="x-none" dirty="0" smtClean="0"/>
              <a:t>teškoća da se identifikuje </a:t>
            </a:r>
            <a:r>
              <a:rPr lang="sr-Latn-CS" altLang="x-none" dirty="0" smtClean="0"/>
              <a:t>učinilac </a:t>
            </a:r>
            <a:r>
              <a:rPr lang="sr-Latn-CS" altLang="x-none" dirty="0" smtClean="0"/>
              <a:t>i proceni obim i uticaj krivičnog </a:t>
            </a:r>
            <a:r>
              <a:rPr lang="sr-Latn-CS" altLang="x-none" dirty="0" smtClean="0"/>
              <a:t>dela</a:t>
            </a:r>
            <a:r>
              <a:rPr lang="sr-Latn-CS" altLang="x-none" dirty="0" smtClean="0"/>
              <a:t>.</a:t>
            </a:r>
            <a:r>
              <a:rPr lang="sr-Latn-CS" dirty="0" smtClean="0"/>
              <a:t> </a:t>
            </a:r>
            <a:r>
              <a:rPr lang="sr-Latn-CS" altLang="x-none" dirty="0" smtClean="0"/>
              <a:t>Dodatni problem je prouzrokovan nestabilnošću elektronskih podataka, koji se mogu menjati, premestiti</a:t>
            </a:r>
            <a:r>
              <a:rPr lang="sr-Latn-CS" dirty="0" smtClean="0"/>
              <a:t> </a:t>
            </a:r>
            <a:r>
              <a:rPr lang="sr-Latn-CS" altLang="x-none" dirty="0" smtClean="0"/>
              <a:t>ili brisati u sekundama. Na primer, korisnik koji kontroliše podatke može koristiti </a:t>
            </a:r>
            <a:r>
              <a:rPr lang="sr-Latn-CS" dirty="0" smtClean="0"/>
              <a:t> </a:t>
            </a:r>
            <a:r>
              <a:rPr lang="sr-Latn-CS" altLang="x-none" dirty="0" smtClean="0"/>
              <a:t>računarski sistem da obriše podatke koji su predmet krivične istrage, čime</a:t>
            </a:r>
            <a:r>
              <a:rPr lang="sr-Latn-CS" dirty="0" smtClean="0"/>
              <a:t> </a:t>
            </a:r>
            <a:r>
              <a:rPr lang="sr-Latn-CS" altLang="x-none" dirty="0" smtClean="0"/>
              <a:t>se uništavaju dokazi. Brzina i,</a:t>
            </a:r>
            <a:r>
              <a:rPr lang="sr-Latn-CS" dirty="0" smtClean="0"/>
              <a:t> </a:t>
            </a:r>
            <a:r>
              <a:rPr lang="sr-Latn-CS" altLang="x-none" dirty="0" smtClean="0"/>
              <a:t>ponekad tajnost su često od vitalnog značaja za uspeh</a:t>
            </a:r>
            <a:r>
              <a:rPr lang="sr-Latn-CS" dirty="0" smtClean="0"/>
              <a:t> </a:t>
            </a:r>
            <a:r>
              <a:rPr lang="sr-Latn-CS" altLang="x-none" dirty="0" smtClean="0"/>
              <a:t>istrage. Konvencija prilagođava tradicionalne procesne mere, kao što je pretraživanje i zaplena, u</a:t>
            </a:r>
            <a:r>
              <a:rPr lang="sr-Latn-CS" dirty="0" smtClean="0"/>
              <a:t> </a:t>
            </a:r>
            <a:r>
              <a:rPr lang="sr-Latn-CS" altLang="x-none" dirty="0" smtClean="0"/>
              <a:t>novom tehnološkom okruženju. Pored toga, kako je proučavano u ranijim delovima tekuće lekcije, stvorene su nove mere, poput </a:t>
            </a:r>
            <a:r>
              <a:rPr lang="sr-Latn-CS" dirty="0" smtClean="0"/>
              <a:t> </a:t>
            </a:r>
            <a:r>
              <a:rPr lang="sr-Latn-CS" altLang="x-none" dirty="0" smtClean="0"/>
              <a:t>brzog čuvanja podataka, kako bi se osiguralo da tradicionalne mere prikupljanja, kao što su</a:t>
            </a:r>
            <a:r>
              <a:rPr lang="sr-Latn-CS" dirty="0" smtClean="0"/>
              <a:t> </a:t>
            </a:r>
            <a:r>
              <a:rPr lang="sr-Latn-CS" altLang="x-none" dirty="0" smtClean="0"/>
              <a:t>pretraživanje i zaplena, ostaju delotvorne u nestabilnom tehnološkom okruženju, </a:t>
            </a:r>
          </a:p>
          <a:p>
            <a:pPr algn="just" eaLnBrk="1" hangingPunct="1"/>
            <a:endParaRPr lang="sr-Latn-CS" altLang="x-none" dirty="0" smtClean="0"/>
          </a:p>
          <a:p>
            <a:pPr algn="just" eaLnBrk="1" hangingPunct="1"/>
            <a:r>
              <a:rPr lang="sr-Latn-CS" altLang="x-none" dirty="0" smtClean="0"/>
              <a:t>U ovom slučaju, delo je izvršeno zahvaljujući Facebook-u. Trener bi </a:t>
            </a:r>
            <a:r>
              <a:rPr lang="sr-Latn-CS" altLang="x-none" dirty="0" smtClean="0"/>
              <a:t>trebalo </a:t>
            </a:r>
            <a:r>
              <a:rPr lang="sr-Latn-CS" altLang="x-none" dirty="0" smtClean="0"/>
              <a:t>da </a:t>
            </a:r>
            <a:r>
              <a:rPr lang="sr-Latn-CS" altLang="x-none" dirty="0" smtClean="0"/>
              <a:t>podstakne </a:t>
            </a:r>
            <a:r>
              <a:rPr lang="sr-Latn-CS" altLang="x-none" dirty="0" smtClean="0"/>
              <a:t>delegate na to da najave da je sledeći korak da se IP adresa </a:t>
            </a:r>
            <a:r>
              <a:rPr lang="sr-Latn-CS" altLang="x-none" dirty="0" smtClean="0"/>
              <a:t>učinioca </a:t>
            </a:r>
            <a:r>
              <a:rPr lang="sr-Latn-CS" altLang="x-none" dirty="0" smtClean="0"/>
              <a:t>zatraži od Facebook-a.</a:t>
            </a:r>
          </a:p>
        </p:txBody>
      </p:sp>
      <p:sp>
        <p:nvSpPr>
          <p:cNvPr id="37892" name="Rezervirano mjesto broja slajda 3"/>
          <p:cNvSpPr>
            <a:spLocks noGrp="1"/>
          </p:cNvSpPr>
          <p:nvPr>
            <p:ph type="sldNum" sz="quarter" idx="5"/>
          </p:nvPr>
        </p:nvSpPr>
        <p:spPr bwMode="auto">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 uri="{91240B29-F687-4F45-9708-019B960494DF}">
              <a14:hiddenLine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defTabSz="457200" eaLnBrk="0" fontAlgn="base" hangingPunct="0">
              <a:spcBef>
                <a:spcPct val="30000"/>
              </a:spcBef>
              <a:spcAft>
                <a:spcPct val="0"/>
              </a:spcAft>
              <a:defRPr sz="1200">
                <a:solidFill>
                  <a:schemeClr val="tx1"/>
                </a:solidFill>
                <a:latin typeface="Calibri" pitchFamily="34" charset="0"/>
              </a:defRPr>
            </a:lvl6pPr>
            <a:lvl7pPr marL="2971800" indent="-228600" defTabSz="457200" eaLnBrk="0" fontAlgn="base" hangingPunct="0">
              <a:spcBef>
                <a:spcPct val="30000"/>
              </a:spcBef>
              <a:spcAft>
                <a:spcPct val="0"/>
              </a:spcAft>
              <a:defRPr sz="1200">
                <a:solidFill>
                  <a:schemeClr val="tx1"/>
                </a:solidFill>
                <a:latin typeface="Calibri" pitchFamily="34" charset="0"/>
              </a:defRPr>
            </a:lvl7pPr>
            <a:lvl8pPr marL="3429000" indent="-228600" defTabSz="457200" eaLnBrk="0" fontAlgn="base" hangingPunct="0">
              <a:spcBef>
                <a:spcPct val="30000"/>
              </a:spcBef>
              <a:spcAft>
                <a:spcPct val="0"/>
              </a:spcAft>
              <a:defRPr sz="1200">
                <a:solidFill>
                  <a:schemeClr val="tx1"/>
                </a:solidFill>
                <a:latin typeface="Calibri" pitchFamily="34" charset="0"/>
              </a:defRPr>
            </a:lvl8pPr>
            <a:lvl9pPr marL="3886200" indent="-228600" defTabSz="457200" eaLnBrk="0" fontAlgn="base" hangingPunct="0">
              <a:spcBef>
                <a:spcPct val="30000"/>
              </a:spcBef>
              <a:spcAft>
                <a:spcPct val="0"/>
              </a:spcAft>
              <a:defRPr sz="1200">
                <a:solidFill>
                  <a:schemeClr val="tx1"/>
                </a:solidFill>
                <a:latin typeface="Calibri" pitchFamily="34" charset="0"/>
              </a:defRPr>
            </a:lvl9pPr>
          </a:lstStyle>
          <a:p>
            <a:pPr>
              <a:spcBef>
                <a:spcPct val="0"/>
              </a:spcBef>
            </a:pPr>
            <a:fld id="{829448BE-EB23-4488-87D9-0F850382B064}" type="slidenum">
              <a:rPr lang="en-US" altLang="x-none" smtClean="0"/>
              <a:pPr>
                <a:spcBef>
                  <a:spcPct val="0"/>
                </a:spcBef>
              </a:pPr>
              <a:t>87</a:t>
            </a:fld>
            <a:endParaRPr lang="sr-Latn-CS" altLang="x-none" smtClean="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61370548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Lst>
        </p:spPr>
      </p:sp>
      <p:sp>
        <p:nvSpPr>
          <p:cNvPr id="38915" name="Rezervirano mjesto bilježaka 2"/>
          <p:cNvSpPr>
            <a:spLocks noGrp="1"/>
          </p:cNvSpPr>
          <p:nvPr>
            <p:ph type="body" idx="1"/>
          </p:nvPr>
        </p:nvSpPr>
        <p:spPr bwMode="auto">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 uri="{91240B29-F687-4F45-9708-019B960494DF}">
              <a14:hiddenLine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Lst>
        </p:spPr>
        <p:txBody>
          <a:bodyPr wrap="square" numCol="1" anchor="t" anchorCtr="0" compatLnSpc="1">
            <a:prstTxWarp prst="textNoShape">
              <a:avLst/>
            </a:prstTxWarp>
            <a:normAutofit fontScale="47500" lnSpcReduction="20000"/>
          </a:bodyPr>
          <a:lstStyle/>
          <a:p>
            <a:pPr marL="0" indent="0">
              <a:buNone/>
            </a:pPr>
            <a:r>
              <a:rPr lang="sr-Latn-CS" altLang="x-none" b="1" baseline="0" dirty="0" smtClean="0"/>
              <a:t>Beleška: </a:t>
            </a:r>
            <a:r>
              <a:rPr lang="sr-Latn-CS" altLang="x-none" b="0" baseline="0" dirty="0" smtClean="0"/>
              <a:t>dole navedeni odgovori zasnovani su na trenutnoj lekciji o procesnim aspektima, ali i na lekciji o saradnji i saradnji sa ISP.</a:t>
            </a:r>
          </a:p>
          <a:p>
            <a:pPr marL="0" indent="0">
              <a:buNone/>
            </a:pPr>
            <a:endParaRPr lang="sr-Latn-CS" altLang="x-none" b="1" baseline="0" dirty="0" smtClean="0"/>
          </a:p>
          <a:p>
            <a:pPr marL="228600" indent="-228600">
              <a:buAutoNum type="arabicPeriod"/>
            </a:pPr>
            <a:r>
              <a:rPr lang="sr-Latn-CS" altLang="x-none" b="1" baseline="0" dirty="0" smtClean="0"/>
              <a:t>Da li policija može direktno da kontaktira Facebook?</a:t>
            </a:r>
          </a:p>
          <a:p>
            <a:pPr marL="0" indent="0">
              <a:buNone/>
            </a:pPr>
            <a:r>
              <a:rPr lang="sr-Latn-CS" altLang="x-none" baseline="0" dirty="0" smtClean="0"/>
              <a:t>Odgovor: Da, moguće je, ali odgovor nije zagarantovan.</a:t>
            </a:r>
          </a:p>
          <a:p>
            <a:endParaRPr lang="sr-Latn-CS" altLang="x-none" dirty="0" smtClean="0"/>
          </a:p>
          <a:p>
            <a:r>
              <a:rPr lang="sr-Latn-CS" altLang="x-none" dirty="0" smtClean="0"/>
              <a:t>Prema Budimpeštanskoj konvenciji (koju su ratifikovale SAD), države moraju imati procesna pravila koja omogućavaju policijskim službama da traže od ISP-ova </a:t>
            </a:r>
            <a:r>
              <a:rPr lang="sr-Latn-CS" sz="1200" b="0" dirty="0" smtClean="0">
                <a:effectLst>
                  <a:outerShdw blurRad="38100" dist="38100" dir="2700000" algn="tl">
                    <a:srgbClr val="DDDDDD"/>
                  </a:outerShdw>
                </a:effectLst>
              </a:rPr>
              <a:t>dovoljnu količinu podataka o saobraćaju</a:t>
            </a:r>
            <a:r>
              <a:rPr lang="sr-Latn-CS" sz="1200" b="0" dirty="0" smtClean="0"/>
              <a:t> kako bi se omogućila </a:t>
            </a:r>
            <a:r>
              <a:rPr lang="sr-Latn-CS" sz="1200" b="0" dirty="0" smtClean="0">
                <a:effectLst>
                  <a:outerShdw blurRad="38100" dist="38100" dir="2700000" algn="tl">
                    <a:srgbClr val="DDDDDD"/>
                  </a:outerShdw>
                </a:effectLst>
              </a:rPr>
              <a:t>identifikacija davaoca usluga i put</a:t>
            </a:r>
            <a:r>
              <a:rPr lang="sr-Latn-CS" sz="1200" b="0" dirty="0" smtClean="0"/>
              <a:t> kojim se komunikacija  prenosila.</a:t>
            </a:r>
          </a:p>
          <a:p>
            <a:endParaRPr lang="sr-Latn-CS" sz="1200" b="0" dirty="0" smtClean="0"/>
          </a:p>
          <a:p>
            <a:r>
              <a:rPr lang="sr-Latn-CS" dirty="0" smtClean="0"/>
              <a:t>Što se tiče saradnje, prema članovima 23. do 35. Budapeštanske konvencije i osim ako se ne primenjuje neki drugi sporazum o saradnji između</a:t>
            </a:r>
            <a:r>
              <a:rPr lang="sr-Latn-CS" sz="1200" b="0" dirty="0" smtClean="0"/>
              <a:t> </a:t>
            </a:r>
            <a:r>
              <a:rPr lang="sr-Latn-CS" sz="1200" kern="1200" dirty="0" smtClean="0">
                <a:solidFill>
                  <a:schemeClr val="tx1"/>
                </a:solidFill>
                <a:effectLst/>
                <a:latin typeface="+mn-lt"/>
              </a:rPr>
              <a:t>centralnog organa ili organa nadležnog za slanje i odgovaranje na zahteve za međusobnu pomoć, izvršenje takvih zahteva ili njihov prenos na nadležne organe za njihovo izvršenje. </a:t>
            </a:r>
          </a:p>
          <a:p>
            <a:endParaRPr lang="sr-Latn-CS" sz="1200" kern="1200" dirty="0" smtClean="0">
              <a:solidFill>
                <a:schemeClr val="tx1"/>
              </a:solidFill>
              <a:effectLst/>
              <a:latin typeface="+mn-lt"/>
              <a:ea typeface="+mn-ea"/>
              <a:cs typeface="+mn-cs"/>
            </a:endParaRPr>
          </a:p>
          <a:p>
            <a:r>
              <a:rPr lang="sr-Latn-CS" sz="1200" kern="1200" dirty="0" smtClean="0">
                <a:solidFill>
                  <a:schemeClr val="tx1"/>
                </a:solidFill>
                <a:effectLst/>
                <a:latin typeface="+mn-lt"/>
              </a:rPr>
              <a:t>Međutim, neki davaoci usluga - uključujući i Facebook - prihvataju direktnu saradnju, sa svim ili sa nekim državama, u svim ili određenim okolnostima.</a:t>
            </a:r>
          </a:p>
          <a:p>
            <a:endParaRPr lang="sr-Latn-CS" sz="1200" kern="1200" baseline="0" dirty="0" smtClean="0">
              <a:solidFill>
                <a:schemeClr val="tx1"/>
              </a:solidFill>
              <a:effectLst/>
              <a:latin typeface="+mn-lt"/>
              <a:ea typeface="+mn-ea"/>
              <a:cs typeface="+mn-cs"/>
            </a:endParaRPr>
          </a:p>
          <a:p>
            <a:r>
              <a:rPr lang="sr-Latn-CS" sz="1200" b="1" kern="1200" baseline="0" dirty="0" smtClean="0">
                <a:solidFill>
                  <a:schemeClr val="tx1"/>
                </a:solidFill>
                <a:effectLst/>
                <a:latin typeface="+mn-lt"/>
              </a:rPr>
              <a:t>2. </a:t>
            </a:r>
            <a:r>
              <a:rPr lang="sr-Latn-CS" sz="1200" b="1" kern="1200" baseline="0" dirty="0" smtClean="0">
                <a:solidFill>
                  <a:schemeClr val="tx1"/>
                </a:solidFill>
                <a:effectLst/>
                <a:latin typeface="+mn-lt"/>
              </a:rPr>
              <a:t>Koju formu je potrebno ispoštovati</a:t>
            </a:r>
            <a:r>
              <a:rPr lang="sr-Latn-CS" sz="1200" b="1" kern="1200" baseline="0" dirty="0" smtClean="0">
                <a:solidFill>
                  <a:schemeClr val="tx1"/>
                </a:solidFill>
                <a:effectLst/>
                <a:latin typeface="+mn-lt"/>
              </a:rPr>
              <a:t>?</a:t>
            </a:r>
          </a:p>
          <a:p>
            <a:r>
              <a:rPr lang="sr-Latn-CS" sz="1200" b="0" baseline="0" dirty="0" smtClean="0"/>
              <a:t>U slučaju da se saradnja odvija </a:t>
            </a:r>
            <a:r>
              <a:rPr lang="sr-Latn-CS" sz="1200" b="0" baseline="0" dirty="0" smtClean="0"/>
              <a:t>uz primenu </a:t>
            </a:r>
            <a:r>
              <a:rPr lang="sr-Latn-CS" sz="1200" b="0" baseline="0" dirty="0" smtClean="0"/>
              <a:t>odredaba iz Budapeštanske konvencije, </a:t>
            </a:r>
            <a:r>
              <a:rPr lang="sr-Latn-CS" sz="1200" b="0" baseline="0" dirty="0" smtClean="0"/>
              <a:t>forma koja </a:t>
            </a:r>
            <a:r>
              <a:rPr lang="sr-Latn-CS" sz="1200" b="0" baseline="0" dirty="0" smtClean="0"/>
              <a:t>je detaljno </a:t>
            </a:r>
            <a:r>
              <a:rPr lang="sr-Latn-CS" sz="1200" b="0" baseline="0" dirty="0" smtClean="0"/>
              <a:t>opisana </a:t>
            </a:r>
            <a:r>
              <a:rPr lang="sr-Latn-CS" sz="1200" b="0" baseline="0" dirty="0" smtClean="0"/>
              <a:t>u ovoj </a:t>
            </a:r>
            <a:r>
              <a:rPr lang="sr-Latn-CS" sz="1200" b="0" baseline="0" dirty="0" smtClean="0"/>
              <a:t>Konvenciji </a:t>
            </a:r>
            <a:r>
              <a:rPr lang="sr-Latn-CS" sz="1200" b="0" baseline="0" dirty="0" smtClean="0"/>
              <a:t>mora </a:t>
            </a:r>
            <a:r>
              <a:rPr lang="sr-Latn-CS" sz="1200" b="0" baseline="0" dirty="0" smtClean="0"/>
              <a:t>da se ispoštuje </a:t>
            </a:r>
            <a:r>
              <a:rPr lang="sr-Latn-CS" sz="1200" b="0" baseline="0" dirty="0" smtClean="0"/>
              <a:t>(posebno u odnosu na sadržaj zahteva). </a:t>
            </a:r>
          </a:p>
          <a:p>
            <a:endParaRPr lang="sr-Latn-CS" sz="1200" b="0" baseline="0" dirty="0" smtClean="0"/>
          </a:p>
          <a:p>
            <a:r>
              <a:rPr lang="sr-Latn-CS" dirty="0" smtClean="0"/>
              <a:t>Međutim, Budimpeštanska konvencija (član 32) organizuje u nekim slučajevima mogućnost prekograničnih pristupa računarskim podacima izvan postupka međusobne pomoći, gde se podaci dobijaju uz zakonit i dobrovoljni pristanak lica koje ima zakonito ovlašćenje da </a:t>
            </a:r>
            <a:r>
              <a:rPr lang="sr-Latn-CS" dirty="0" smtClean="0"/>
              <a:t>objavi </a:t>
            </a:r>
            <a:r>
              <a:rPr lang="sr-Latn-CS" dirty="0" smtClean="0"/>
              <a:t>ove podatke strani </a:t>
            </a:r>
            <a:r>
              <a:rPr lang="sr-Latn-CS" dirty="0" smtClean="0"/>
              <a:t>moliocu. </a:t>
            </a:r>
            <a:r>
              <a:rPr lang="sr-Latn-CS" dirty="0" smtClean="0"/>
              <a:t>Ovaj postupak se može koristiti da bi se kontaktirao Facebook. </a:t>
            </a:r>
          </a:p>
          <a:p>
            <a:endParaRPr lang="sr-Latn-CS" sz="1200" b="0" baseline="0" dirty="0" smtClean="0"/>
          </a:p>
          <a:p>
            <a:r>
              <a:rPr lang="sr-Latn-CS" dirty="0" smtClean="0"/>
              <a:t>Treba napomenuti da se izvršenja naredbi (član 18.) za pretplatničke informacije prema domaćem pravu mogu </a:t>
            </a:r>
            <a:r>
              <a:rPr lang="sr-Latn-CS" dirty="0" smtClean="0"/>
              <a:t>naložiti </a:t>
            </a:r>
            <a:r>
              <a:rPr lang="sr-Latn-CS" dirty="0" smtClean="0"/>
              <a:t>stranim </a:t>
            </a:r>
            <a:r>
              <a:rPr lang="sr-Latn-CS" dirty="0" smtClean="0"/>
              <a:t>davaocima </a:t>
            </a:r>
            <a:r>
              <a:rPr lang="sr-Latn-CS" dirty="0" smtClean="0"/>
              <a:t>usluga </a:t>
            </a:r>
            <a:r>
              <a:rPr lang="sr-Latn-CS" dirty="0" smtClean="0"/>
              <a:t>da ne izdaju</a:t>
            </a:r>
            <a:r>
              <a:rPr lang="sr-Latn-CS" baseline="0" dirty="0" smtClean="0"/>
              <a:t> </a:t>
            </a:r>
            <a:r>
              <a:rPr lang="sr-Latn-CS" dirty="0" smtClean="0"/>
              <a:t>određene podatke, </a:t>
            </a:r>
            <a:r>
              <a:rPr lang="sr-Latn-CS" dirty="0" smtClean="0"/>
              <a:t>bez obzira da li se takve usluge pružaju putem tehničkog geografskog područja koji se odnosi na drugu jurisdikciju, </a:t>
            </a:r>
            <a:r>
              <a:rPr lang="sr-Latn-CS" dirty="0" smtClean="0"/>
              <a:t>sve dok se takve usluge </a:t>
            </a:r>
            <a:r>
              <a:rPr lang="sr-Latn-CS" dirty="0" smtClean="0"/>
              <a:t>pružaju u okviru svoje jurisdikcije. Lokacija pretplatničkih informacija nije odlučujuća sila u vezi sa izvršenjem naredbi za takve informacije.</a:t>
            </a:r>
          </a:p>
          <a:p>
            <a:endParaRPr lang="sr-Latn-CS" sz="1200" b="0" baseline="0" dirty="0" smtClean="0"/>
          </a:p>
          <a:p>
            <a:r>
              <a:rPr lang="sr-Latn-CS" sz="1200" b="0" baseline="0" dirty="0" smtClean="0"/>
              <a:t>Konačno, neki davaoci pristupa, </a:t>
            </a:r>
            <a:r>
              <a:rPr lang="sr-Latn-CS" sz="1200" b="0" baseline="0" noProof="0" dirty="0" smtClean="0"/>
              <a:t>naročito u SAD-u, odobravaju pristup nekim pretplatničkim podacima u zavisnosti od okolnosti i od </a:t>
            </a:r>
            <a:r>
              <a:rPr lang="sr-Latn-CS" sz="1200" b="0" baseline="0" noProof="0" dirty="0" smtClean="0"/>
              <a:t>strane molioca. </a:t>
            </a:r>
            <a:endParaRPr lang="sr-Latn-CS" sz="1200" b="0" baseline="0" noProof="0" dirty="0" smtClean="0"/>
          </a:p>
          <a:p>
            <a:endParaRPr lang="sr-Latn-CS" sz="1200" b="0" baseline="0" noProof="0" dirty="0" smtClean="0"/>
          </a:p>
          <a:p>
            <a:r>
              <a:rPr lang="sr-Latn-CS" sz="1200" b="0" baseline="0" noProof="0" dirty="0" smtClean="0"/>
              <a:t>U slučaju pristupa na osnovu člana 32. Budapeštanske konvencije ili na osnovu dobrovoljne saradnje </a:t>
            </a:r>
            <a:r>
              <a:rPr lang="sr-Latn-CS" sz="1200" b="0" baseline="0" noProof="0" dirty="0" smtClean="0"/>
              <a:t>davaoca </a:t>
            </a:r>
            <a:r>
              <a:rPr lang="sr-Latn-CS" sz="1200" b="0" baseline="0" noProof="0" dirty="0" smtClean="0"/>
              <a:t>usluga, potreban je </a:t>
            </a:r>
            <a:r>
              <a:rPr lang="sr-Latn-CS" sz="1200" b="0" baseline="0" noProof="0" dirty="0" smtClean="0"/>
              <a:t>određeni </a:t>
            </a:r>
            <a:r>
              <a:rPr lang="sr-Latn-CS" sz="1200" b="0" baseline="0" noProof="0" dirty="0" smtClean="0"/>
              <a:t>formalizam kako bi se zadovoljile </a:t>
            </a:r>
            <a:r>
              <a:rPr lang="sr-Latn-CS" sz="1200" b="0" baseline="0" noProof="0" dirty="0" smtClean="0"/>
              <a:t>dve </a:t>
            </a:r>
            <a:r>
              <a:rPr lang="sr-Latn-CS" sz="1200" b="0" baseline="0" noProof="0" dirty="0" smtClean="0"/>
              <a:t>sledeće potrebe:</a:t>
            </a:r>
          </a:p>
          <a:p>
            <a:pPr marL="171450" indent="-171450">
              <a:buFontTx/>
              <a:buChar char="-"/>
            </a:pPr>
            <a:r>
              <a:rPr lang="sr-Latn-CS" sz="1200" b="0" noProof="0" dirty="0" smtClean="0"/>
              <a:t>Prvo, </a:t>
            </a:r>
            <a:r>
              <a:rPr lang="sr-Latn-CS" sz="1200" b="0" noProof="0" dirty="0" smtClean="0"/>
              <a:t>potrebno je zaštititi </a:t>
            </a:r>
            <a:r>
              <a:rPr lang="sr-Latn-CS" sz="1200" b="0" noProof="0" dirty="0" smtClean="0"/>
              <a:t>ljudska prava, bilo poštovanjem formalizma koje zahteva domaći zakon ili primenom testa neophodnosti i srazmernosti kako je objašnjeno u lekciji koja se odnosi na uslove i zaštitne mere. </a:t>
            </a:r>
          </a:p>
          <a:p>
            <a:pPr marL="171450" marR="0" indent="-171450" algn="l" defTabSz="457200" rtl="0" eaLnBrk="0" fontAlgn="base" latinLnBrk="0" hangingPunct="0">
              <a:lnSpc>
                <a:spcPct val="100000"/>
              </a:lnSpc>
              <a:spcBef>
                <a:spcPct val="30000"/>
              </a:spcBef>
              <a:spcAft>
                <a:spcPct val="0"/>
              </a:spcAft>
              <a:buClrTx/>
              <a:buSzTx/>
              <a:buFontTx/>
              <a:buChar char="-"/>
              <a:tabLst/>
              <a:defRPr/>
            </a:pPr>
            <a:r>
              <a:rPr lang="sr-Latn-CS" sz="1200" b="0" baseline="0" noProof="0" dirty="0" smtClean="0"/>
              <a:t>Drugo, neki ISP-ovi mogu </a:t>
            </a:r>
            <a:r>
              <a:rPr lang="sr-Latn-CS" noProof="0" dirty="0" smtClean="0"/>
              <a:t>imati svoje zahteve u pogledu omogućavanja pristupa ili objavijivanja podataka, ovi zahtevi zavise od vrste podataka koji se traže. </a:t>
            </a:r>
            <a:r>
              <a:rPr lang="sr-Latn-CS" sz="1200" b="0" baseline="0" noProof="0" dirty="0" smtClean="0"/>
              <a:t>Po ovom pitanju potrebno je obratiti se direktno </a:t>
            </a:r>
            <a:r>
              <a:rPr lang="sr-Latn-CS" sz="1200" b="0" baseline="0" noProof="0" dirty="0" smtClean="0"/>
              <a:t>datom </a:t>
            </a:r>
            <a:r>
              <a:rPr lang="sr-Latn-CS" sz="1200" b="0" baseline="0" noProof="0" dirty="0" smtClean="0"/>
              <a:t>davaocu. </a:t>
            </a:r>
          </a:p>
          <a:p>
            <a:endParaRPr lang="sr-Latn-CS" altLang="x-none" noProof="0" dirty="0" smtClean="0"/>
          </a:p>
          <a:p>
            <a:r>
              <a:rPr lang="sr-Latn-CS" altLang="x-none" noProof="0" dirty="0" smtClean="0"/>
              <a:t>Što se tiče Facebook-a, većina država ima dobre i produktivne odnose sa ovim davaocem. Facebook objavljuje smernice organa reda koje se moraju poštovati u slučaju direktnog zahteva na dobrovoljnoj osnovi. </a:t>
            </a:r>
          </a:p>
          <a:p>
            <a:endParaRPr lang="sr-Latn-CS" altLang="x-none" baseline="0" noProof="0" dirty="0" smtClean="0"/>
          </a:p>
          <a:p>
            <a:pPr marL="0" marR="0" indent="0" algn="l" defTabSz="457200" rtl="0" eaLnBrk="0" fontAlgn="base" latinLnBrk="0" hangingPunct="0">
              <a:lnSpc>
                <a:spcPct val="100000"/>
              </a:lnSpc>
              <a:spcBef>
                <a:spcPct val="30000"/>
              </a:spcBef>
              <a:spcAft>
                <a:spcPct val="0"/>
              </a:spcAft>
              <a:buClrTx/>
              <a:buSzTx/>
              <a:buFontTx/>
              <a:buNone/>
              <a:tabLst/>
              <a:defRPr/>
            </a:pPr>
            <a:r>
              <a:rPr lang="sr-Latn-CS" sz="1200" b="1" kern="1200" baseline="0" dirty="0" smtClean="0">
                <a:solidFill>
                  <a:schemeClr val="tx1"/>
                </a:solidFill>
                <a:effectLst/>
                <a:latin typeface="+mn-lt"/>
              </a:rPr>
              <a:t>3. Koji su sledeći koraci?</a:t>
            </a:r>
          </a:p>
          <a:p>
            <a:endParaRPr lang="sr-Latn-CS" altLang="x-none" dirty="0" smtClean="0"/>
          </a:p>
          <a:p>
            <a:r>
              <a:rPr lang="sr-Latn-CS" altLang="x-none" dirty="0" smtClean="0"/>
              <a:t>Prvo </a:t>
            </a:r>
            <a:r>
              <a:rPr lang="sr-Latn-CS" altLang="x-none" dirty="0" smtClean="0"/>
              <a:t>je da otkrijete kojem geografskom području pripada IP adresa. Policija obično koristi bazu podataka IANA.</a:t>
            </a:r>
          </a:p>
          <a:p>
            <a:endParaRPr lang="sr-Latn-CS" altLang="x-none" dirty="0" smtClean="0"/>
          </a:p>
          <a:p>
            <a:r>
              <a:rPr lang="sr-Latn-CS" altLang="x-none" dirty="0" smtClean="0"/>
              <a:t>Drugi je da dobijete kontakt podatke vlasnika IP adrese. U tu svrhu, zahtev mora biti dostavljen relevantnom Internet davaocu. </a:t>
            </a:r>
          </a:p>
          <a:p>
            <a:endParaRPr lang="sr-Latn-CS" altLang="x-none" baseline="0" dirty="0" smtClean="0"/>
          </a:p>
          <a:p>
            <a:r>
              <a:rPr lang="en-US" altLang="x-none" baseline="0" dirty="0" smtClean="0"/>
              <a:t>	</a:t>
            </a:r>
            <a:r>
              <a:rPr lang="sr-Latn-CS" altLang="x-none" baseline="0" dirty="0" smtClean="0"/>
              <a:t>U Hrvatskoj</a:t>
            </a:r>
            <a:r>
              <a:rPr lang="sr-Latn-CS" altLang="x-none" baseline="0" dirty="0" smtClean="0"/>
              <a:t>,</a:t>
            </a:r>
            <a:r>
              <a:rPr lang="sr-Latn-CS" dirty="0" smtClean="0"/>
              <a:t> </a:t>
            </a:r>
            <a:r>
              <a:rPr lang="sr-Latn-CS" dirty="0" smtClean="0"/>
              <a:t>policijske službe mogu dobiti pretplatničke podatke bez potrebe za posebnom naredbom, tako da prikupljanje podataka ove vrste obično ide vrlo </a:t>
            </a:r>
            <a:r>
              <a:rPr lang="sr-Latn-CS" dirty="0" smtClean="0"/>
              <a:t>brzo. Da li je </a:t>
            </a:r>
            <a:r>
              <a:rPr lang="sr-Latn-CS" dirty="0" smtClean="0"/>
              <a:t>isti slučaj </a:t>
            </a:r>
            <a:r>
              <a:rPr lang="sr-Latn-CS" dirty="0" smtClean="0"/>
              <a:t>i u </a:t>
            </a:r>
            <a:r>
              <a:rPr lang="sr-Latn-CS" dirty="0" smtClean="0"/>
              <a:t>vašoj državi? </a:t>
            </a:r>
            <a:endParaRPr lang="sr-Latn-CS" altLang="en-US" dirty="0" smtClean="0"/>
          </a:p>
          <a:p>
            <a:endParaRPr lang="sr-Latn-CS" altLang="en-US" dirty="0" smtClean="0"/>
          </a:p>
          <a:p>
            <a:endParaRPr lang="sr-Latn-CS" altLang="en-US" dirty="0" smtClean="0"/>
          </a:p>
        </p:txBody>
      </p:sp>
      <p:sp>
        <p:nvSpPr>
          <p:cNvPr id="38916" name="Rezervirano mjesto broja slajda 3"/>
          <p:cNvSpPr>
            <a:spLocks noGrp="1"/>
          </p:cNvSpPr>
          <p:nvPr>
            <p:ph type="sldNum" sz="quarter" idx="5"/>
          </p:nvPr>
        </p:nvSpPr>
        <p:spPr bwMode="auto">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 uri="{91240B29-F687-4F45-9708-019B960494DF}">
              <a14:hiddenLine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fld id="{49EF4569-105E-41EF-B07F-30DBF09BDFC3}" type="slidenum">
              <a:rPr lang="en-US" altLang="x-none" smtClean="0">
                <a:latin typeface="Calibri" pitchFamily="34" charset="0"/>
              </a:rPr>
              <a:pPr/>
              <a:t>88</a:t>
            </a:fld>
            <a:endParaRPr lang="sr-Latn-CS" altLang="x-none" smtClean="0">
              <a:latin typeface="Calibri" pitchFamily="34" charset="0"/>
            </a:endParaRPr>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641411415"/>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Lst>
        </p:spPr>
      </p:sp>
      <p:sp>
        <p:nvSpPr>
          <p:cNvPr id="3" name="Rezervirano mjesto bilježaka 2"/>
          <p:cNvSpPr>
            <a:spLocks noGrp="1"/>
          </p:cNvSpPr>
          <p:nvPr>
            <p:ph type="body" idx="1"/>
          </p:nvPr>
        </p:nvSpPr>
        <p:spPr/>
        <p:txBody>
          <a:bodyPr>
            <a:normAutofit/>
          </a:bodyPr>
          <a:lstStyle/>
          <a:p>
            <a:pPr algn="just" eaLnBrk="1" hangingPunct="1">
              <a:defRPr/>
            </a:pPr>
            <a:r>
              <a:rPr lang="sr-Latn-CS" dirty="0" smtClean="0"/>
              <a:t>Nakon što je otkrio da je IP adresa hostovana u istoj državi, javni tužilac je preduzeo još dve važne mere:</a:t>
            </a:r>
          </a:p>
          <a:p>
            <a:pPr marL="171450" marR="0" indent="-171450" algn="just" defTabSz="457200" rtl="0" eaLnBrk="1" fontAlgn="base" latinLnBrk="0" hangingPunct="1">
              <a:lnSpc>
                <a:spcPct val="100000"/>
              </a:lnSpc>
              <a:spcBef>
                <a:spcPct val="30000"/>
              </a:spcBef>
              <a:spcAft>
                <a:spcPct val="0"/>
              </a:spcAft>
              <a:buClrTx/>
              <a:buSzTx/>
              <a:buFontTx/>
              <a:buChar char="-"/>
              <a:tabLst/>
              <a:defRPr/>
            </a:pPr>
            <a:r>
              <a:rPr lang="sr-Latn-CS" altLang="x-none" sz="1200" dirty="0" smtClean="0"/>
              <a:t>Tražio je od suda nalog za pretresanje</a:t>
            </a:r>
            <a:r>
              <a:rPr lang="sr-Latn-CS" dirty="0" smtClean="0"/>
              <a:t> </a:t>
            </a:r>
            <a:r>
              <a:rPr lang="sr-Latn-CS" altLang="x-none" sz="1200" dirty="0" smtClean="0"/>
              <a:t>kuće </a:t>
            </a:r>
            <a:r>
              <a:rPr lang="sr-Latn-CS" altLang="x-none" sz="1200" dirty="0" smtClean="0"/>
              <a:t>osumnjičenog, računara, pametnog telefona i drugih uređaja koji se odnose na računar uključujući i sve podatke za čuvanje podataka. Dobio je ovaj nalog nakon četiri sata odlaganja.</a:t>
            </a:r>
          </a:p>
          <a:p>
            <a:pPr marL="171450" indent="-171450" algn="just" eaLnBrk="1" hangingPunct="1">
              <a:buFontTx/>
              <a:buChar char="-"/>
              <a:defRPr/>
            </a:pPr>
            <a:r>
              <a:rPr lang="sr-Latn-CS" altLang="x-none" sz="1200" dirty="0" smtClean="0"/>
              <a:t>Naredio je Operativno-tehničkom centru (OTC) da sačuva sve relevantne podatke o komunikaciji između osumnjičenog i njegove žrtve.</a:t>
            </a:r>
          </a:p>
          <a:p>
            <a:pPr marL="171450" indent="-171450" algn="just" eaLnBrk="1" hangingPunct="1">
              <a:buFontTx/>
              <a:buChar char="-"/>
              <a:defRPr/>
            </a:pPr>
            <a:endParaRPr lang="sr-Latn-CS" altLang="x-none" sz="1200" dirty="0" smtClean="0"/>
          </a:p>
          <a:p>
            <a:pPr marL="0" marR="0" indent="0" algn="just" defTabSz="457200" rtl="0" eaLnBrk="1" fontAlgn="base" latinLnBrk="0" hangingPunct="1">
              <a:lnSpc>
                <a:spcPct val="100000"/>
              </a:lnSpc>
              <a:spcBef>
                <a:spcPct val="30000"/>
              </a:spcBef>
              <a:spcAft>
                <a:spcPct val="0"/>
              </a:spcAft>
              <a:buClrTx/>
              <a:buSzTx/>
              <a:buFontTx/>
              <a:buNone/>
              <a:tabLst/>
              <a:defRPr/>
            </a:pPr>
            <a:r>
              <a:rPr lang="sr-Latn-CS" altLang="x-none" sz="1200" dirty="0" smtClean="0"/>
              <a:t>OTC</a:t>
            </a:r>
            <a:r>
              <a:rPr lang="sr-Latn-CS" dirty="0" smtClean="0"/>
              <a:t> </a:t>
            </a:r>
            <a:r>
              <a:rPr lang="sr-Latn-CS" altLang="x-none" sz="1200" dirty="0" smtClean="0"/>
              <a:t>je </a:t>
            </a:r>
            <a:r>
              <a:rPr lang="sr-Latn-CS" dirty="0" smtClean="0"/>
              <a:t>centralno državno telo ovlašćeno za nadzor svih telekomunikacija u državi Ovo telo je nezavisno od bilo kog ISP. Neke države članice imaju takvo centralno državno telo, ali ne i sve. U drugim državama, redosled čuvanja ili prenošenja podataka u svrhu konkretne krivične istrage ili postupka mora se uputiti nadležnom preduzeću koje pruža telekomunikacione usluge.</a:t>
            </a:r>
          </a:p>
          <a:p>
            <a:pPr marL="171450" indent="-171450" algn="just" eaLnBrk="1" hangingPunct="1">
              <a:buFontTx/>
              <a:buChar char="-"/>
              <a:defRPr/>
            </a:pPr>
            <a:endParaRPr lang="sr-Latn-CS" dirty="0"/>
          </a:p>
        </p:txBody>
      </p:sp>
      <p:sp>
        <p:nvSpPr>
          <p:cNvPr id="39940" name="Rezervirano mjesto broja slajda 3"/>
          <p:cNvSpPr>
            <a:spLocks noGrp="1"/>
          </p:cNvSpPr>
          <p:nvPr>
            <p:ph type="sldNum" sz="quarter" idx="5"/>
          </p:nvPr>
        </p:nvSpPr>
        <p:spPr bwMode="auto">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 uri="{91240B29-F687-4F45-9708-019B960494DF}">
              <a14:hiddenLine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defTabSz="457200" eaLnBrk="0" fontAlgn="base" hangingPunct="0">
              <a:spcBef>
                <a:spcPct val="30000"/>
              </a:spcBef>
              <a:spcAft>
                <a:spcPct val="0"/>
              </a:spcAft>
              <a:defRPr sz="1200">
                <a:solidFill>
                  <a:schemeClr val="tx1"/>
                </a:solidFill>
                <a:latin typeface="Calibri" pitchFamily="34" charset="0"/>
              </a:defRPr>
            </a:lvl6pPr>
            <a:lvl7pPr marL="2971800" indent="-228600" defTabSz="457200" eaLnBrk="0" fontAlgn="base" hangingPunct="0">
              <a:spcBef>
                <a:spcPct val="30000"/>
              </a:spcBef>
              <a:spcAft>
                <a:spcPct val="0"/>
              </a:spcAft>
              <a:defRPr sz="1200">
                <a:solidFill>
                  <a:schemeClr val="tx1"/>
                </a:solidFill>
                <a:latin typeface="Calibri" pitchFamily="34" charset="0"/>
              </a:defRPr>
            </a:lvl7pPr>
            <a:lvl8pPr marL="3429000" indent="-228600" defTabSz="457200" eaLnBrk="0" fontAlgn="base" hangingPunct="0">
              <a:spcBef>
                <a:spcPct val="30000"/>
              </a:spcBef>
              <a:spcAft>
                <a:spcPct val="0"/>
              </a:spcAft>
              <a:defRPr sz="1200">
                <a:solidFill>
                  <a:schemeClr val="tx1"/>
                </a:solidFill>
                <a:latin typeface="Calibri" pitchFamily="34" charset="0"/>
              </a:defRPr>
            </a:lvl8pPr>
            <a:lvl9pPr marL="3886200" indent="-228600" defTabSz="457200" eaLnBrk="0" fontAlgn="base" hangingPunct="0">
              <a:spcBef>
                <a:spcPct val="30000"/>
              </a:spcBef>
              <a:spcAft>
                <a:spcPct val="0"/>
              </a:spcAft>
              <a:defRPr sz="1200">
                <a:solidFill>
                  <a:schemeClr val="tx1"/>
                </a:solidFill>
                <a:latin typeface="Calibri" pitchFamily="34" charset="0"/>
              </a:defRPr>
            </a:lvl9pPr>
          </a:lstStyle>
          <a:p>
            <a:pPr>
              <a:spcBef>
                <a:spcPct val="0"/>
              </a:spcBef>
            </a:pPr>
            <a:fld id="{ED7F75A2-9404-40F1-9E41-A8C3F9B63672}" type="slidenum">
              <a:rPr lang="en-US" altLang="x-none" smtClean="0"/>
              <a:pPr>
                <a:spcBef>
                  <a:spcPct val="0"/>
                </a:spcBef>
              </a:pPr>
              <a:t>89</a:t>
            </a:fld>
            <a:endParaRPr lang="sr-Latn-CS" altLang="x-none" smtClean="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721247827"/>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Lst>
        </p:spPr>
      </p:sp>
      <p:sp>
        <p:nvSpPr>
          <p:cNvPr id="3" name="Rezervirano mjesto bilježaka 2"/>
          <p:cNvSpPr>
            <a:spLocks noGrp="1"/>
          </p:cNvSpPr>
          <p:nvPr>
            <p:ph type="body" idx="1"/>
          </p:nvPr>
        </p:nvSpPr>
        <p:spPr/>
        <p:txBody>
          <a:bodyPr>
            <a:normAutofit fontScale="92500" lnSpcReduction="20000"/>
          </a:bodyPr>
          <a:lstStyle/>
          <a:p>
            <a:pPr marL="228600" indent="-228600" eaLnBrk="1" hangingPunct="1">
              <a:buAutoNum type="arabicPeriod"/>
              <a:defRPr/>
            </a:pPr>
            <a:r>
              <a:rPr lang="sr-Latn-CS" dirty="0" smtClean="0"/>
              <a:t>Koliko vremena ima javni tužilac u vašoj državi za traženje naloga za pretresanje od suda? </a:t>
            </a:r>
          </a:p>
          <a:p>
            <a:pPr marL="0" indent="0" eaLnBrk="1" hangingPunct="1">
              <a:buNone/>
              <a:defRPr/>
            </a:pPr>
            <a:r>
              <a:rPr lang="sr-Latn-CS" dirty="0" smtClean="0"/>
              <a:t>Ovo je trik pitanje - obično nema vremenskog ograničenja za ovu radnju - to u potpunosti zavisi od odluke javnog tužioca.</a:t>
            </a:r>
          </a:p>
          <a:p>
            <a:pPr marL="0" indent="0" eaLnBrk="1" hangingPunct="1">
              <a:buNone/>
              <a:defRPr/>
            </a:pPr>
            <a:endParaRPr lang="sr-Latn-CS" dirty="0" smtClean="0"/>
          </a:p>
          <a:p>
            <a:pPr eaLnBrk="1" hangingPunct="1">
              <a:defRPr/>
            </a:pPr>
            <a:r>
              <a:rPr lang="sr-Latn-CS" dirty="0" smtClean="0"/>
              <a:t>2. Koja je obavezna naznaka na bilo koji zahtev javnog tužioca? </a:t>
            </a:r>
          </a:p>
          <a:p>
            <a:pPr eaLnBrk="1" hangingPunct="1">
              <a:defRPr/>
            </a:pPr>
            <a:r>
              <a:rPr lang="sr-Latn-CS" dirty="0" smtClean="0"/>
              <a:t>Zahtev mora bar navesti razumne sumnje koje podržavaju teoriju da je lice koje je predmet postupka možda počinilo određeno krivično delo, na osnovu svih prikupljenih dokaza.  </a:t>
            </a:r>
          </a:p>
          <a:p>
            <a:pPr eaLnBrk="1" hangingPunct="1">
              <a:defRPr/>
            </a:pPr>
            <a:endParaRPr lang="sr-Latn-CS" dirty="0" smtClean="0"/>
          </a:p>
          <a:p>
            <a:pPr eaLnBrk="1" hangingPunct="1">
              <a:defRPr/>
            </a:pPr>
            <a:r>
              <a:rPr lang="sr-Latn-CS" dirty="0" smtClean="0"/>
              <a:t>3. Koliko vremena ima sud za donošenje odluke o zahtevu javnog tužioca? </a:t>
            </a:r>
          </a:p>
          <a:p>
            <a:pPr eaLnBrk="1" hangingPunct="1">
              <a:defRPr/>
            </a:pPr>
            <a:r>
              <a:rPr lang="sr-Latn-CS" dirty="0" smtClean="0"/>
              <a:t>Ovo je regulisano domaćim zakonom. Trener bi trebalo da objasniti odgovarajuću odredbu ciljnog domaćeg zakona. Delegati mogu biti pozvani da pruže primere drugih zakona, </a:t>
            </a:r>
            <a:r>
              <a:rPr lang="sr-Latn-CS" dirty="0" smtClean="0"/>
              <a:t>gde </a:t>
            </a:r>
            <a:r>
              <a:rPr lang="sr-Latn-CS" dirty="0" smtClean="0"/>
              <a:t>je to prikladno.</a:t>
            </a:r>
          </a:p>
          <a:p>
            <a:pPr eaLnBrk="1" hangingPunct="1">
              <a:defRPr/>
            </a:pPr>
            <a:endParaRPr lang="sr-Latn-CS" dirty="0" smtClean="0"/>
          </a:p>
          <a:p>
            <a:pPr eaLnBrk="1" hangingPunct="1">
              <a:defRPr/>
            </a:pPr>
            <a:r>
              <a:rPr lang="sr-Latn-CS" dirty="0" smtClean="0"/>
              <a:t>4. Da li javni tužilac ima bilo kakav pravni lek ako sud odbije ili odbaci njegov zahtev? </a:t>
            </a:r>
          </a:p>
          <a:p>
            <a:pPr marL="0" marR="0" indent="0" algn="l" defTabSz="457200" rtl="0" eaLnBrk="1" fontAlgn="base" latinLnBrk="0" hangingPunct="1">
              <a:lnSpc>
                <a:spcPct val="100000"/>
              </a:lnSpc>
              <a:spcBef>
                <a:spcPct val="30000"/>
              </a:spcBef>
              <a:spcAft>
                <a:spcPct val="0"/>
              </a:spcAft>
              <a:buClrTx/>
              <a:buSzTx/>
              <a:buFontTx/>
              <a:buNone/>
              <a:tabLst/>
              <a:defRPr/>
            </a:pPr>
            <a:r>
              <a:rPr lang="sr-Latn-CS" dirty="0" smtClean="0"/>
              <a:t>Ovo je regulisano domaćim zakonom. Trener bi trebalo da </a:t>
            </a:r>
            <a:r>
              <a:rPr lang="sr-Latn-CS" dirty="0" smtClean="0"/>
              <a:t>objasni </a:t>
            </a:r>
            <a:r>
              <a:rPr lang="sr-Latn-CS" dirty="0" smtClean="0"/>
              <a:t>odgovarajuću odredbu ciljnog domaćeg zakona. Delegati mogu biti pozvani da pruže primere drugih zakona, </a:t>
            </a:r>
            <a:r>
              <a:rPr lang="sr-Latn-CS" dirty="0" smtClean="0"/>
              <a:t>gde </a:t>
            </a:r>
            <a:r>
              <a:rPr lang="sr-Latn-CS" dirty="0" smtClean="0"/>
              <a:t>je to prikladno.</a:t>
            </a:r>
          </a:p>
          <a:p>
            <a:pPr eaLnBrk="1" hangingPunct="1">
              <a:defRPr/>
            </a:pPr>
            <a:endParaRPr lang="sr-Latn-CS" dirty="0" smtClean="0"/>
          </a:p>
          <a:p>
            <a:pPr eaLnBrk="1" hangingPunct="1">
              <a:defRPr/>
            </a:pPr>
            <a:r>
              <a:rPr lang="sr-Latn-CS" dirty="0" smtClean="0"/>
              <a:t>5. Ako je odgovor da - u koje vreme i ko odlučuje o žalbi javnog tužioca?</a:t>
            </a:r>
          </a:p>
          <a:p>
            <a:pPr marL="0" marR="0" indent="0" algn="l" defTabSz="457200" rtl="0" eaLnBrk="1" fontAlgn="base" latinLnBrk="0" hangingPunct="1">
              <a:lnSpc>
                <a:spcPct val="100000"/>
              </a:lnSpc>
              <a:spcBef>
                <a:spcPct val="30000"/>
              </a:spcBef>
              <a:spcAft>
                <a:spcPct val="0"/>
              </a:spcAft>
              <a:buClrTx/>
              <a:buSzTx/>
              <a:buFontTx/>
              <a:buNone/>
              <a:tabLst/>
              <a:defRPr/>
            </a:pPr>
            <a:r>
              <a:rPr lang="sr-Latn-CS" dirty="0" smtClean="0"/>
              <a:t>Ovo je regulisano domaćim zakonom. Trener bi trebalo da </a:t>
            </a:r>
            <a:r>
              <a:rPr lang="sr-Latn-CS" dirty="0" smtClean="0"/>
              <a:t>objasni </a:t>
            </a:r>
            <a:r>
              <a:rPr lang="sr-Latn-CS" dirty="0" smtClean="0"/>
              <a:t>odgovarajuću odredbu ciljnog domaćeg zakona. Delegati mogu biti pozvani da pruže primere drugih zakona, </a:t>
            </a:r>
            <a:r>
              <a:rPr lang="sr-Latn-CS" dirty="0" smtClean="0"/>
              <a:t>gde </a:t>
            </a:r>
            <a:r>
              <a:rPr lang="sr-Latn-CS" dirty="0" smtClean="0"/>
              <a:t>je to prikladno.</a:t>
            </a:r>
          </a:p>
          <a:p>
            <a:pPr eaLnBrk="1" hangingPunct="1">
              <a:defRPr/>
            </a:pPr>
            <a:endParaRPr lang="sr-Latn-CS" dirty="0" smtClean="0"/>
          </a:p>
          <a:p>
            <a:pPr eaLnBrk="1" hangingPunct="1">
              <a:defRPr/>
            </a:pPr>
            <a:r>
              <a:rPr lang="sr-Latn-CS" dirty="0" smtClean="0"/>
              <a:t>6. Da li osumnjičeni treba da zna za odluku suda i ako jeste - kada? </a:t>
            </a:r>
          </a:p>
          <a:p>
            <a:pPr eaLnBrk="1" hangingPunct="1">
              <a:defRPr/>
            </a:pPr>
            <a:r>
              <a:rPr lang="sr-Latn-CS" altLang="x-none" dirty="0" smtClean="0"/>
              <a:t>U </a:t>
            </a:r>
            <a:r>
              <a:rPr lang="sr-Latn-CS" altLang="x-none" dirty="0" smtClean="0"/>
              <a:t>načelu, </a:t>
            </a:r>
            <a:r>
              <a:rPr lang="sr-Latn-CS" altLang="x-none" dirty="0" smtClean="0"/>
              <a:t>takvo znanje nameće pravo na pravično suđenje i pretpostavku nevinosti. Trener bi </a:t>
            </a:r>
            <a:r>
              <a:rPr lang="sr-Latn-CS" altLang="x-none" dirty="0" smtClean="0"/>
              <a:t>trebalo </a:t>
            </a:r>
            <a:r>
              <a:rPr lang="sr-Latn-CS" altLang="x-none" dirty="0" smtClean="0"/>
              <a:t>ovde </a:t>
            </a:r>
            <a:r>
              <a:rPr lang="sr-Latn-CS" altLang="x-none" dirty="0" smtClean="0"/>
              <a:t>da pruži </a:t>
            </a:r>
            <a:r>
              <a:rPr lang="sr-Latn-CS" altLang="x-none" dirty="0" smtClean="0"/>
              <a:t>odgovor na ciljani domaći zakon. </a:t>
            </a:r>
          </a:p>
          <a:p>
            <a:pPr>
              <a:defRPr/>
            </a:pPr>
            <a:endParaRPr lang="sr-Latn-CS" dirty="0" smtClean="0"/>
          </a:p>
          <a:p>
            <a:pPr>
              <a:defRPr/>
            </a:pPr>
            <a:endParaRPr lang="sr-Latn-CS" dirty="0"/>
          </a:p>
        </p:txBody>
      </p:sp>
      <p:sp>
        <p:nvSpPr>
          <p:cNvPr id="40964" name="Rezervirano mjesto broja slajda 3"/>
          <p:cNvSpPr>
            <a:spLocks noGrp="1"/>
          </p:cNvSpPr>
          <p:nvPr>
            <p:ph type="sldNum" sz="quarter" idx="5"/>
          </p:nvPr>
        </p:nvSpPr>
        <p:spPr bwMode="auto">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 uri="{91240B29-F687-4F45-9708-019B960494DF}">
              <a14:hiddenLine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fld id="{AB6C2850-8F13-46AE-8A3B-C452C6E5B3EB}" type="slidenum">
              <a:rPr lang="en-US" altLang="x-none" smtClean="0">
                <a:latin typeface="Calibri" pitchFamily="34" charset="0"/>
              </a:rPr>
              <a:pPr/>
              <a:t>90</a:t>
            </a:fld>
            <a:endParaRPr lang="sr-Latn-CS" altLang="x-none" smtClean="0">
              <a:latin typeface="Calibri" pitchFamily="34" charset="0"/>
            </a:endParaRPr>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311056893"/>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Lst>
        </p:spPr>
      </p:sp>
      <p:sp>
        <p:nvSpPr>
          <p:cNvPr id="112643" name="Notes Placeholder 2"/>
          <p:cNvSpPr>
            <a:spLocks noGrp="1"/>
          </p:cNvSpPr>
          <p:nvPr>
            <p:ph type="body" idx="1"/>
          </p:nvPr>
        </p:nvSpPr>
        <p:spPr bwMode="auto">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 uri="{91240B29-F687-4F45-9708-019B960494DF}">
              <a14:hiddenLine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Lst>
        </p:spPr>
        <p:txBody>
          <a:bodyPr wrap="square" numCol="1" anchor="t" anchorCtr="0" compatLnSpc="1">
            <a:prstTxWarp prst="textNoShape">
              <a:avLst/>
            </a:prstTxWarp>
            <a:normAutofit/>
          </a:bodyPr>
          <a:lstStyle/>
          <a:p>
            <a:pPr eaLnBrk="1" hangingPunct="1">
              <a:spcBef>
                <a:spcPct val="0"/>
              </a:spcBef>
              <a:defRPr/>
            </a:pPr>
            <a:r>
              <a:rPr lang="sr-Latn-CS" altLang="x-none" dirty="0" smtClean="0"/>
              <a:t>Trener bi trebalo da polako čita tekst sa slajda. </a:t>
            </a:r>
          </a:p>
          <a:p>
            <a:pPr eaLnBrk="1" hangingPunct="1">
              <a:spcBef>
                <a:spcPct val="0"/>
              </a:spcBef>
              <a:defRPr/>
            </a:pPr>
            <a:endParaRPr lang="sr-Latn-CS" altLang="x-none" dirty="0" smtClean="0"/>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 uri="{91240B29-F687-4F45-9708-019B960494DF}">
              <a14:hiddenLine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defTabSz="457200" eaLnBrk="0" fontAlgn="base" hangingPunct="0">
              <a:spcBef>
                <a:spcPct val="30000"/>
              </a:spcBef>
              <a:spcAft>
                <a:spcPct val="0"/>
              </a:spcAft>
              <a:defRPr sz="1200">
                <a:solidFill>
                  <a:schemeClr val="tx1"/>
                </a:solidFill>
                <a:latin typeface="Calibri" pitchFamily="34" charset="0"/>
              </a:defRPr>
            </a:lvl6pPr>
            <a:lvl7pPr marL="2971800" indent="-228600" defTabSz="457200" eaLnBrk="0" fontAlgn="base" hangingPunct="0">
              <a:spcBef>
                <a:spcPct val="30000"/>
              </a:spcBef>
              <a:spcAft>
                <a:spcPct val="0"/>
              </a:spcAft>
              <a:defRPr sz="1200">
                <a:solidFill>
                  <a:schemeClr val="tx1"/>
                </a:solidFill>
                <a:latin typeface="Calibri" pitchFamily="34" charset="0"/>
              </a:defRPr>
            </a:lvl7pPr>
            <a:lvl8pPr marL="3429000" indent="-228600" defTabSz="457200" eaLnBrk="0" fontAlgn="base" hangingPunct="0">
              <a:spcBef>
                <a:spcPct val="30000"/>
              </a:spcBef>
              <a:spcAft>
                <a:spcPct val="0"/>
              </a:spcAft>
              <a:defRPr sz="1200">
                <a:solidFill>
                  <a:schemeClr val="tx1"/>
                </a:solidFill>
                <a:latin typeface="Calibri" pitchFamily="34" charset="0"/>
              </a:defRPr>
            </a:lvl8pPr>
            <a:lvl9pPr marL="3886200" indent="-228600" defTabSz="457200" eaLnBrk="0" fontAlgn="base" hangingPunct="0">
              <a:spcBef>
                <a:spcPct val="30000"/>
              </a:spcBef>
              <a:spcAft>
                <a:spcPct val="0"/>
              </a:spcAft>
              <a:defRPr sz="1200">
                <a:solidFill>
                  <a:schemeClr val="tx1"/>
                </a:solidFill>
                <a:latin typeface="Calibri" pitchFamily="34" charset="0"/>
              </a:defRPr>
            </a:lvl9pPr>
          </a:lstStyle>
          <a:p>
            <a:pPr>
              <a:spcBef>
                <a:spcPct val="0"/>
              </a:spcBef>
            </a:pPr>
            <a:fld id="{8BD99857-F755-4D1E-837F-39FE70CC6191}" type="slidenum">
              <a:rPr lang="en-GB" altLang="x-none" smtClean="0"/>
              <a:pPr>
                <a:spcBef>
                  <a:spcPct val="0"/>
                </a:spcBef>
              </a:pPr>
              <a:t>91</a:t>
            </a:fld>
            <a:endParaRPr lang="sr-Latn-CS" altLang="x-none" smtClean="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4272067165"/>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Lst>
        </p:spPr>
      </p:sp>
      <p:sp>
        <p:nvSpPr>
          <p:cNvPr id="3" name="Rezervirano mjesto bilježaka 2"/>
          <p:cNvSpPr>
            <a:spLocks noGrp="1"/>
          </p:cNvSpPr>
          <p:nvPr>
            <p:ph type="body" idx="1"/>
          </p:nvPr>
        </p:nvSpPr>
        <p:spPr/>
        <p:txBody>
          <a:bodyPr>
            <a:normAutofit fontScale="77500" lnSpcReduction="20000"/>
          </a:bodyPr>
          <a:lstStyle/>
          <a:p>
            <a:pPr algn="just" eaLnBrk="1" hangingPunct="1">
              <a:spcBef>
                <a:spcPct val="0"/>
              </a:spcBef>
              <a:defRPr/>
            </a:pPr>
            <a:r>
              <a:rPr lang="sr-Latn-CS" altLang="x-none" dirty="0" smtClean="0"/>
              <a:t>Proceduralna mera „pretraživanje“ podrazumeva postupke pristupa hard disku, kopiranja hard diska i zapečaćivanja računara, te obavljanja čitave forenzike na kopiji. </a:t>
            </a:r>
          </a:p>
          <a:p>
            <a:pPr eaLnBrk="1" hangingPunct="1">
              <a:spcBef>
                <a:spcPct val="0"/>
              </a:spcBef>
              <a:defRPr/>
            </a:pPr>
            <a:r>
              <a:rPr lang="sr-Latn-CS" altLang="x-none" dirty="0" smtClean="0"/>
              <a:t>Zbog čega je to važno? - Zbog toga što bi, ukoliko tokom suđenja bude postavljeno bilo kakvo pitanje vezano za valjanost elektronskih dokaza, valjanost rezultata do kojih su došli forenzičari, nezavisni sudski veštak trebalo da dobije identičan rezultat nakon pretraživanja zapečaćenog računara. </a:t>
            </a:r>
          </a:p>
          <a:p>
            <a:pPr eaLnBrk="1" hangingPunct="1">
              <a:spcBef>
                <a:spcPct val="0"/>
              </a:spcBef>
              <a:defRPr/>
            </a:pPr>
            <a:endParaRPr lang="sr-Latn-CS" altLang="x-none" dirty="0" smtClean="0"/>
          </a:p>
          <a:p>
            <a:pPr eaLnBrk="1" hangingPunct="1">
              <a:spcBef>
                <a:spcPct val="0"/>
              </a:spcBef>
              <a:defRPr/>
            </a:pPr>
            <a:r>
              <a:rPr lang="sr-Latn-CS" altLang="x-none" dirty="0" smtClean="0"/>
              <a:t>Konkretno, Budimpeštanska konvencija zahteva da države potpisnice donesu zakone koji u postupku zakonite zaplene kompjuterskih podataka omogućuju:</a:t>
            </a:r>
          </a:p>
          <a:p>
            <a:pPr eaLnBrk="1" hangingPunct="1">
              <a:spcBef>
                <a:spcPct val="0"/>
              </a:spcBef>
              <a:defRPr/>
            </a:pPr>
            <a:r>
              <a:rPr lang="sr-Latn-CS" altLang="x-none" dirty="0" smtClean="0"/>
              <a:t>a) fizičku zaplenu računarskog sistema</a:t>
            </a:r>
          </a:p>
          <a:p>
            <a:pPr eaLnBrk="1" hangingPunct="1">
              <a:spcBef>
                <a:spcPct val="0"/>
              </a:spcBef>
              <a:defRPr/>
            </a:pPr>
            <a:r>
              <a:rPr lang="sr-Latn-CS" altLang="x-none" dirty="0" smtClean="0"/>
              <a:t>b) pravljenje i zadržavanje kopije tih </a:t>
            </a:r>
            <a:r>
              <a:rPr lang="sr-Latn-CS" altLang="x-none" dirty="0" smtClean="0"/>
              <a:t>računarskih podataka </a:t>
            </a:r>
            <a:r>
              <a:rPr lang="sr-Latn-CS" altLang="x-none" dirty="0" smtClean="0"/>
              <a:t>(što je važno u slučaju da se podaci čuvaju na velikom serveru, gde je fizičko uklanjanje nemoguće, kao i u slučaju da fizička zaplena značajno utiče na prava drugih ljudi koji imaju pravo pristupa datoj mašini - recimo kad se radi o serveru velikog preduzeća)</a:t>
            </a:r>
          </a:p>
          <a:p>
            <a:pPr eaLnBrk="1" hangingPunct="1">
              <a:spcBef>
                <a:spcPct val="0"/>
              </a:spcBef>
              <a:defRPr/>
            </a:pPr>
            <a:r>
              <a:rPr lang="sr-Latn-CS" altLang="x-none" dirty="0" smtClean="0"/>
              <a:t>c) očuvanje integriteta relevantnih memorisanih </a:t>
            </a:r>
            <a:r>
              <a:rPr lang="sr-Latn-CS" altLang="x-none" dirty="0" smtClean="0"/>
              <a:t>računarskih podataka</a:t>
            </a:r>
            <a:r>
              <a:rPr lang="sr-Latn-CS" altLang="x-none" dirty="0" smtClean="0"/>
              <a:t>, i najzad </a:t>
            </a:r>
          </a:p>
          <a:p>
            <a:pPr eaLnBrk="1" hangingPunct="1">
              <a:spcBef>
                <a:spcPct val="0"/>
              </a:spcBef>
              <a:defRPr/>
            </a:pPr>
            <a:r>
              <a:rPr lang="sr-Latn-CS" altLang="x-none" dirty="0" smtClean="0"/>
              <a:t>d) sprečavanje pristupa ili uklanjanje tih računarskih podataka sa računarskog sistema kome se pristupa.</a:t>
            </a:r>
          </a:p>
          <a:p>
            <a:pPr eaLnBrk="1" hangingPunct="1">
              <a:spcBef>
                <a:spcPct val="0"/>
              </a:spcBef>
              <a:defRPr/>
            </a:pPr>
            <a:r>
              <a:rPr lang="sr-Latn-CS" altLang="x-none" dirty="0" smtClean="0"/>
              <a:t>Ova poslednja odredba je relevantna, na primer, onda kada je fizička zaplena nemoguća, ali pristup treće strane podacima može da prouzrokuje realnu štetu.  </a:t>
            </a:r>
          </a:p>
          <a:p>
            <a:pPr eaLnBrk="1" hangingPunct="1">
              <a:spcBef>
                <a:spcPct val="0"/>
              </a:spcBef>
              <a:defRPr/>
            </a:pPr>
            <a:r>
              <a:rPr lang="sr-Latn-CS" altLang="x-none" dirty="0" smtClean="0"/>
              <a:t>Izuzimajući samu zaplenu podataka u njihovom prvobitnom i originalnom zapisu, sve ove proceduralne mogućnosti su specifične mere koje proističu iz digitalnog okruženja.</a:t>
            </a:r>
          </a:p>
          <a:p>
            <a:pPr eaLnBrk="1" hangingPunct="1">
              <a:spcBef>
                <a:spcPct val="0"/>
              </a:spcBef>
              <a:defRPr/>
            </a:pPr>
            <a:endParaRPr lang="sr-Latn-CS" altLang="x-none" dirty="0" smtClean="0"/>
          </a:p>
          <a:p>
            <a:pPr eaLnBrk="1" fontAlgn="auto" hangingPunct="1">
              <a:spcBef>
                <a:spcPts val="0"/>
              </a:spcBef>
              <a:spcAft>
                <a:spcPts val="0"/>
              </a:spcAft>
              <a:defRPr/>
            </a:pPr>
            <a:r>
              <a:rPr lang="sr-Latn-CS" dirty="0" smtClean="0"/>
              <a:t>Sa elektronskim dokazima, kao i sa bilo kojim drugim dokazima, mora se postupati pažljivo i na način koji čuva njihovu dokaznu </a:t>
            </a:r>
            <a:r>
              <a:rPr lang="sr-Latn-CS" dirty="0" smtClean="0"/>
              <a:t>vrednost</a:t>
            </a:r>
            <a:r>
              <a:rPr lang="sr-Latn-CS" dirty="0" smtClean="0"/>
              <a:t>. Ovo se ne odnosi samo na fizički integritet predmeta ili uređaja, već i na elektronske podatke koje on sadrži. Određene vrste e-dokaza stoga zahtevaju posebno prikupljanje, pakovanje i transport. E-dokaze koji mogu biti podložni oštećenjima ili izmenama nastalim zbog elektromagnetnih polja (poput onih koja su izazvana statičkim elektricitetom, magnetima, radio predajnicima i drugim uređajima) treba adekvatno zaštititi.  </a:t>
            </a:r>
          </a:p>
          <a:p>
            <a:pPr eaLnBrk="1" fontAlgn="auto" hangingPunct="1">
              <a:spcBef>
                <a:spcPts val="0"/>
              </a:spcBef>
              <a:spcAft>
                <a:spcPts val="0"/>
              </a:spcAft>
              <a:defRPr/>
            </a:pPr>
            <a:r>
              <a:rPr lang="sr-Latn-CS" dirty="0" smtClean="0"/>
              <a:t>Spašavanje neelektronskih dokaza (ili konvencionalnih dokaza) takođe može biti ključno u istraživanju elektronskih / računarskih zločina. Treba sprovesti odgovarajuće mere kako bi se obezbedilo spašavanje i očuvanje takvih dokaza. Predmeti relevantni za naknadno ispitivanje e-dokaza mogu se javiti i u drugim oblicima (npr. pisane lozinke i druge rukopisne beleške, prazni listovi beležnica sa otiscima prethodnih beležaka, hardverski i softverski priručnici, kalendari, literatura, tekstovi i slike odštampani na računaru, kao i fotografije) i treba ih obezbediti i sačuvati za buduće analize. Ovi predmeti često su u neposrednoj blizini računara ili hardvera povezanog sa njim. Sve dokaze treba identifikovati, obezbediti i čuvati u skladu sa administrativnim propisima i važećim zakonima.</a:t>
            </a:r>
          </a:p>
          <a:p>
            <a:pPr eaLnBrk="1" hangingPunct="1">
              <a:spcBef>
                <a:spcPct val="0"/>
              </a:spcBef>
              <a:defRPr/>
            </a:pPr>
            <a:endParaRPr lang="sr-Latn-CS" altLang="x-none" dirty="0" smtClean="0"/>
          </a:p>
          <a:p>
            <a:pPr>
              <a:defRPr/>
            </a:pPr>
            <a:endParaRPr lang="sr-Latn-CS" dirty="0"/>
          </a:p>
        </p:txBody>
      </p:sp>
      <p:sp>
        <p:nvSpPr>
          <p:cNvPr id="43012" name="Rezervirano mjesto broja slajda 3"/>
          <p:cNvSpPr>
            <a:spLocks noGrp="1"/>
          </p:cNvSpPr>
          <p:nvPr>
            <p:ph type="sldNum" sz="quarter" idx="5"/>
          </p:nvPr>
        </p:nvSpPr>
        <p:spPr bwMode="auto">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 uri="{91240B29-F687-4F45-9708-019B960494DF}">
              <a14:hiddenLine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fld id="{85682DF6-98C2-4FAA-8496-1A9478F5A9F3}" type="slidenum">
              <a:rPr lang="en-US" altLang="x-none" smtClean="0">
                <a:latin typeface="Calibri" pitchFamily="34" charset="0"/>
              </a:rPr>
              <a:pPr/>
              <a:t>92</a:t>
            </a:fld>
            <a:endParaRPr lang="sr-Latn-CS" altLang="x-none" smtClean="0">
              <a:latin typeface="Calibri" pitchFamily="34" charset="0"/>
            </a:endParaRPr>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2951653"/>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Lst>
        </p:spPr>
      </p:sp>
      <p:sp>
        <p:nvSpPr>
          <p:cNvPr id="44035" name="Rezervirano mjesto bilježaka 2"/>
          <p:cNvSpPr>
            <a:spLocks noGrp="1"/>
          </p:cNvSpPr>
          <p:nvPr>
            <p:ph type="body" idx="1"/>
          </p:nvPr>
        </p:nvSpPr>
        <p:spPr bwMode="auto">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 uri="{91240B29-F687-4F45-9708-019B960494DF}">
              <a14:hiddenLine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sr-Latn-CS" altLang="x-none" dirty="0" smtClean="0"/>
              <a:t>Trener bi trebalo da polako čita tekst sa slajda. </a:t>
            </a:r>
          </a:p>
        </p:txBody>
      </p:sp>
      <p:sp>
        <p:nvSpPr>
          <p:cNvPr id="44036" name="Rezervirano mjesto broja slajda 3"/>
          <p:cNvSpPr>
            <a:spLocks noGrp="1"/>
          </p:cNvSpPr>
          <p:nvPr>
            <p:ph type="sldNum" sz="quarter" idx="5"/>
          </p:nvPr>
        </p:nvSpPr>
        <p:spPr bwMode="auto">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 uri="{91240B29-F687-4F45-9708-019B960494DF}">
              <a14:hiddenLine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defTabSz="457200" eaLnBrk="0" fontAlgn="base" hangingPunct="0">
              <a:spcBef>
                <a:spcPct val="30000"/>
              </a:spcBef>
              <a:spcAft>
                <a:spcPct val="0"/>
              </a:spcAft>
              <a:defRPr sz="1200">
                <a:solidFill>
                  <a:schemeClr val="tx1"/>
                </a:solidFill>
                <a:latin typeface="Calibri" pitchFamily="34" charset="0"/>
              </a:defRPr>
            </a:lvl6pPr>
            <a:lvl7pPr marL="2971800" indent="-228600" defTabSz="457200" eaLnBrk="0" fontAlgn="base" hangingPunct="0">
              <a:spcBef>
                <a:spcPct val="30000"/>
              </a:spcBef>
              <a:spcAft>
                <a:spcPct val="0"/>
              </a:spcAft>
              <a:defRPr sz="1200">
                <a:solidFill>
                  <a:schemeClr val="tx1"/>
                </a:solidFill>
                <a:latin typeface="Calibri" pitchFamily="34" charset="0"/>
              </a:defRPr>
            </a:lvl7pPr>
            <a:lvl8pPr marL="3429000" indent="-228600" defTabSz="457200" eaLnBrk="0" fontAlgn="base" hangingPunct="0">
              <a:spcBef>
                <a:spcPct val="30000"/>
              </a:spcBef>
              <a:spcAft>
                <a:spcPct val="0"/>
              </a:spcAft>
              <a:defRPr sz="1200">
                <a:solidFill>
                  <a:schemeClr val="tx1"/>
                </a:solidFill>
                <a:latin typeface="Calibri" pitchFamily="34" charset="0"/>
              </a:defRPr>
            </a:lvl8pPr>
            <a:lvl9pPr marL="3886200" indent="-228600" defTabSz="457200" eaLnBrk="0" fontAlgn="base" hangingPunct="0">
              <a:spcBef>
                <a:spcPct val="30000"/>
              </a:spcBef>
              <a:spcAft>
                <a:spcPct val="0"/>
              </a:spcAft>
              <a:defRPr sz="1200">
                <a:solidFill>
                  <a:schemeClr val="tx1"/>
                </a:solidFill>
                <a:latin typeface="Calibri" pitchFamily="34" charset="0"/>
              </a:defRPr>
            </a:lvl9pPr>
          </a:lstStyle>
          <a:p>
            <a:pPr>
              <a:spcBef>
                <a:spcPct val="0"/>
              </a:spcBef>
            </a:pPr>
            <a:fld id="{81101CB5-0FCB-4150-8E22-9CAF61707E02}" type="slidenum">
              <a:rPr lang="en-US" altLang="x-none" smtClean="0"/>
              <a:pPr>
                <a:spcBef>
                  <a:spcPct val="0"/>
                </a:spcBef>
              </a:pPr>
              <a:t>93</a:t>
            </a:fld>
            <a:endParaRPr lang="sr-Latn-CS" altLang="x-none" smtClean="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837221808"/>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Lst>
        </p:spPr>
      </p:sp>
      <p:sp>
        <p:nvSpPr>
          <p:cNvPr id="3" name="Rezervirano mjesto bilježaka 2"/>
          <p:cNvSpPr>
            <a:spLocks noGrp="1"/>
          </p:cNvSpPr>
          <p:nvPr>
            <p:ph type="body" idx="1"/>
          </p:nvPr>
        </p:nvSpPr>
        <p:spPr/>
        <p:txBody>
          <a:bodyPr>
            <a:normAutofit fontScale="92500"/>
          </a:bodyPr>
          <a:lstStyle/>
          <a:p>
            <a:pPr algn="just" eaLnBrk="1" hangingPunct="1">
              <a:spcBef>
                <a:spcPct val="0"/>
              </a:spcBef>
              <a:defRPr/>
            </a:pPr>
            <a:r>
              <a:rPr lang="sr-Latn-CS" altLang="x-none" dirty="0" smtClean="0"/>
              <a:t>1.</a:t>
            </a:r>
            <a:r>
              <a:rPr lang="sr-Latn-CS" dirty="0" smtClean="0"/>
              <a:t> </a:t>
            </a:r>
            <a:r>
              <a:rPr lang="sr-Latn-CS" altLang="x-none" dirty="0" smtClean="0"/>
              <a:t>Koju opremu sudovi obično koriste u sudnicama u vašoj zemlji? Da li su sve sudnice u vašoj zemlji dobro opremljene?</a:t>
            </a:r>
          </a:p>
          <a:p>
            <a:pPr algn="just" eaLnBrk="1" hangingPunct="1">
              <a:spcBef>
                <a:spcPct val="0"/>
              </a:spcBef>
              <a:defRPr/>
            </a:pPr>
            <a:r>
              <a:rPr lang="sr-Latn-CS" altLang="x-none" dirty="0" smtClean="0"/>
              <a:t>Tokom suđenja, elektronski dokazi se tretiraju kao bilo koji drugi materijalni dokaz, ali je oprema poput DVD plejera neophodna. </a:t>
            </a:r>
          </a:p>
          <a:p>
            <a:pPr algn="just" eaLnBrk="1" hangingPunct="1">
              <a:spcBef>
                <a:spcPct val="0"/>
              </a:spcBef>
              <a:defRPr/>
            </a:pPr>
            <a:endParaRPr lang="sr-Latn-CS" altLang="x-none" dirty="0" smtClean="0"/>
          </a:p>
          <a:p>
            <a:pPr algn="just" eaLnBrk="1" hangingPunct="1">
              <a:spcBef>
                <a:spcPct val="0"/>
              </a:spcBef>
              <a:defRPr/>
            </a:pPr>
            <a:r>
              <a:rPr lang="sr-Latn-CS" altLang="x-none" dirty="0" smtClean="0"/>
              <a:t>2. Šta ako optuženi tvrdi da je neko drugi koristio njegov računar, neko drugi imao protivzakonit pristup njegovom računaru ili da je neko ukrao njegovu lozinku? </a:t>
            </a:r>
          </a:p>
          <a:p>
            <a:pPr algn="just" eaLnBrk="1" hangingPunct="1">
              <a:spcBef>
                <a:spcPct val="0"/>
              </a:spcBef>
              <a:defRPr/>
            </a:pPr>
            <a:r>
              <a:rPr lang="sr-Latn-CS" altLang="x-none" dirty="0" smtClean="0"/>
              <a:t>Policija ili javni tužilac uvek treba </a:t>
            </a:r>
            <a:r>
              <a:rPr lang="sr-Latn-CS" altLang="x-none" dirty="0" smtClean="0"/>
              <a:t>da imaju </a:t>
            </a:r>
            <a:r>
              <a:rPr lang="sr-Latn-CS" altLang="x-none" dirty="0" smtClean="0"/>
              <a:t>u vidu da se to može desiti. Neke od ovih stvari, poput protivzakonitog pristupa, mogu se dokazati elektronskim dokazima - skoro uvek postoji trag, i to treba odobriti tokom istrage. Međutim, dokazivanje toga ko je koristio </a:t>
            </a:r>
            <a:r>
              <a:rPr lang="sr-Latn-CS" altLang="x-none" dirty="0" smtClean="0"/>
              <a:t>računar učinioca </a:t>
            </a:r>
            <a:r>
              <a:rPr lang="sr-Latn-CS" altLang="x-none" dirty="0" smtClean="0"/>
              <a:t>gotovo uvek podrazumeva tradicionalne kriminalističke veštine i metode, kao i sva oruđa koja pruža Konvencija. Na primer, 5 članova porodice žive u kući: roditelji, jedan odrasli sin 22 godine, dva </a:t>
            </a:r>
            <a:r>
              <a:rPr lang="sr-Latn-CS" altLang="x-none" dirty="0" smtClean="0"/>
              <a:t>maloletnika </a:t>
            </a:r>
            <a:r>
              <a:rPr lang="sr-Latn-CS" altLang="x-none" dirty="0" smtClean="0"/>
              <a:t>od 17 i 15 godina. Najmanje jedan od njih preuzima </a:t>
            </a:r>
            <a:r>
              <a:rPr lang="sr-Latn-CS" altLang="x-none" dirty="0" smtClean="0"/>
              <a:t>dečju </a:t>
            </a:r>
            <a:r>
              <a:rPr lang="sr-Latn-CS" altLang="x-none" dirty="0" smtClean="0"/>
              <a:t>pornografiju ili učitava </a:t>
            </a:r>
            <a:r>
              <a:rPr lang="sr-Latn-CS" altLang="x-none" dirty="0" smtClean="0"/>
              <a:t>računarski virus </a:t>
            </a:r>
            <a:r>
              <a:rPr lang="sr-Latn-CS" altLang="x-none" dirty="0" smtClean="0"/>
              <a:t>putem interneta ili hakovanja (ilegalni pristup računarskim sistemima ili mrežama). Dok vrši prikupljanje podataka o saobraćaju u realnom vremenu i presretanje podataka o sadržini, policija može ući u kuću i izvršiti krivično gonjenje </a:t>
            </a:r>
            <a:r>
              <a:rPr lang="sr-Latn-CS" altLang="x-none" dirty="0" smtClean="0"/>
              <a:t>učinioca </a:t>
            </a:r>
            <a:r>
              <a:rPr lang="sr-Latn-CS" altLang="x-none" dirty="0" smtClean="0"/>
              <a:t>in flagrante. Naravno, za ove mere policiji je potreban nalog suda ili javnog tužioca, zavisno od državnih zakona. Svedoci, žrtve, čak i </a:t>
            </a:r>
            <a:r>
              <a:rPr lang="sr-Latn-CS" altLang="x-none" dirty="0" smtClean="0"/>
              <a:t>učinilac</a:t>
            </a:r>
            <a:r>
              <a:rPr lang="sr-Latn-CS" altLang="x-none" dirty="0" smtClean="0"/>
              <a:t>, kao i obično, uvek mogu biti odličan izvor informacija. I naravno, ovo mora biti jasno i svi dokazi prikupljeni tokom istrage. Dakle, često se jedna optužnica za </a:t>
            </a:r>
            <a:r>
              <a:rPr lang="sr-Latn-CS" altLang="x-none" dirty="0" smtClean="0"/>
              <a:t>internet kriminal </a:t>
            </a:r>
            <a:r>
              <a:rPr lang="sr-Latn-CS" altLang="x-none" dirty="0" smtClean="0"/>
              <a:t>zasniva ne samo na elektronskim dokazima već i na tradicionalnim dokazima. </a:t>
            </a:r>
          </a:p>
          <a:p>
            <a:pPr algn="just" eaLnBrk="1" hangingPunct="1">
              <a:spcBef>
                <a:spcPct val="0"/>
              </a:spcBef>
              <a:defRPr/>
            </a:pPr>
            <a:endParaRPr lang="sr-Latn-CS" altLang="x-none" dirty="0" smtClean="0"/>
          </a:p>
          <a:p>
            <a:pPr algn="just" eaLnBrk="1" hangingPunct="1">
              <a:spcBef>
                <a:spcPct val="0"/>
              </a:spcBef>
              <a:defRPr/>
            </a:pPr>
            <a:r>
              <a:rPr lang="sr-Latn-CS" dirty="0" smtClean="0"/>
              <a:t>Trener bi trebalo da razmotri ova pitanja ukoliko sudska praksa nije jedinstvena - posebno za pitanje br</a:t>
            </a:r>
            <a:r>
              <a:rPr lang="sr-Latn-CS" dirty="0" smtClean="0"/>
              <a:t>. 3.</a:t>
            </a:r>
            <a:endParaRPr lang="sr-Latn-CS" dirty="0" smtClean="0"/>
          </a:p>
          <a:p>
            <a:pPr algn="just" eaLnBrk="1" hangingPunct="1">
              <a:spcBef>
                <a:spcPct val="0"/>
              </a:spcBef>
              <a:defRPr/>
            </a:pPr>
            <a:endParaRPr lang="sr-Latn-CS" altLang="x-none" dirty="0" smtClean="0"/>
          </a:p>
          <a:p>
            <a:pPr algn="just" eaLnBrk="1" hangingPunct="1">
              <a:spcBef>
                <a:spcPct val="0"/>
              </a:spcBef>
              <a:defRPr/>
            </a:pPr>
            <a:endParaRPr lang="sr-Latn-CS" altLang="x-none" dirty="0" smtClean="0"/>
          </a:p>
          <a:p>
            <a:pPr>
              <a:defRPr/>
            </a:pPr>
            <a:endParaRPr lang="sr-Latn-CS" dirty="0"/>
          </a:p>
        </p:txBody>
      </p:sp>
      <p:sp>
        <p:nvSpPr>
          <p:cNvPr id="45060" name="Rezervirano mjesto broja slajda 3"/>
          <p:cNvSpPr>
            <a:spLocks noGrp="1"/>
          </p:cNvSpPr>
          <p:nvPr>
            <p:ph type="sldNum" sz="quarter" idx="5"/>
          </p:nvPr>
        </p:nvSpPr>
        <p:spPr bwMode="auto">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 uri="{91240B29-F687-4F45-9708-019B960494DF}">
              <a14:hiddenLine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fld id="{A408C62D-27D9-4F81-8B3C-F48786933BB0}" type="slidenum">
              <a:rPr lang="en-US" altLang="x-none" smtClean="0">
                <a:latin typeface="Calibri" pitchFamily="34" charset="0"/>
              </a:rPr>
              <a:pPr/>
              <a:t>94</a:t>
            </a:fld>
            <a:endParaRPr lang="sr-Latn-CS" altLang="x-none" smtClean="0">
              <a:latin typeface="Calibri" pitchFamily="34" charset="0"/>
            </a:endParaRPr>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6506336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CS" dirty="0" smtClean="0"/>
              <a:t>Trener treba da identifikuje tri glavne vrste podataka. Sledeći slajdovi pružaju objašnjenja / primere svake vrste podataka.</a:t>
            </a:r>
          </a:p>
        </p:txBody>
      </p:sp>
      <p:sp>
        <p:nvSpPr>
          <p:cNvPr id="4" name="Slide Number Placeholder 3"/>
          <p:cNvSpPr>
            <a:spLocks noGrp="1"/>
          </p:cNvSpPr>
          <p:nvPr>
            <p:ph type="sldNum" sz="quarter" idx="10"/>
          </p:nvPr>
        </p:nvSpPr>
        <p:spPr/>
        <p:txBody>
          <a:bodyPr/>
          <a:lstStyle/>
          <a:p>
            <a:fld id="{B2221978-7AB2-D644-A1FF-AF545A1745C1}" type="slidenum">
              <a:rPr lang="en-US" smtClean="0"/>
              <a:pPr/>
              <a:t>10</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760839267"/>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Lst>
        </p:spPr>
      </p:sp>
      <p:sp>
        <p:nvSpPr>
          <p:cNvPr id="114691" name="Rezervirano mjesto bilježaka 2"/>
          <p:cNvSpPr>
            <a:spLocks noGrp="1"/>
          </p:cNvSpPr>
          <p:nvPr>
            <p:ph type="body" idx="1"/>
          </p:nvPr>
        </p:nvSpPr>
        <p:spPr bwMode="auto">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 uri="{91240B29-F687-4F45-9708-019B960494DF}">
              <a14:hiddenLine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Lst>
        </p:spPr>
        <p:txBody>
          <a:bodyPr wrap="square" numCol="1" anchor="t" anchorCtr="0" compatLnSpc="1">
            <a:prstTxWarp prst="textNoShape">
              <a:avLst/>
            </a:prstTxWarp>
            <a:normAutofit/>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sr-Latn-CS" altLang="x-none" dirty="0" smtClean="0"/>
              <a:t>Studija slučaja 2</a:t>
            </a:r>
          </a:p>
          <a:p>
            <a:pPr algn="just" eaLnBrk="1" hangingPunct="1">
              <a:defRPr/>
            </a:pPr>
            <a:endParaRPr lang="sr-Latn-CS" altLang="x-none" dirty="0" smtClean="0"/>
          </a:p>
          <a:p>
            <a:pPr algn="just" eaLnBrk="1" hangingPunct="1">
              <a:defRPr/>
            </a:pPr>
            <a:r>
              <a:rPr lang="sr-Latn-CS" altLang="x-none" dirty="0" smtClean="0"/>
              <a:t>U ovom slučaju imamo hrvatsku tinejdžersku žrtvu, policija je dobila IP adresu sa Facebook-a, ali je baza IANA ukazala da IP adresa geografski pripada</a:t>
            </a:r>
            <a:r>
              <a:rPr lang="sr-Latn-CS" dirty="0" smtClean="0"/>
              <a:t> </a:t>
            </a:r>
            <a:r>
              <a:rPr lang="sr-Latn-CS" altLang="x-none" dirty="0" smtClean="0"/>
              <a:t>Srbiji.</a:t>
            </a:r>
          </a:p>
          <a:p>
            <a:pPr algn="l" eaLnBrk="1" hangingPunct="1">
              <a:defRPr/>
            </a:pPr>
            <a:r>
              <a:rPr dirty="0"/>
              <a:t/>
            </a:r>
            <a:br>
              <a:rPr dirty="0"/>
            </a:br>
            <a:endParaRPr lang="sr-Latn-CS" altLang="x-none" dirty="0" smtClean="0"/>
          </a:p>
        </p:txBody>
      </p:sp>
      <p:sp>
        <p:nvSpPr>
          <p:cNvPr id="46084" name="Rezervirano mjesto broja slajda 3"/>
          <p:cNvSpPr>
            <a:spLocks noGrp="1"/>
          </p:cNvSpPr>
          <p:nvPr>
            <p:ph type="sldNum" sz="quarter" idx="5"/>
          </p:nvPr>
        </p:nvSpPr>
        <p:spPr bwMode="auto">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 uri="{91240B29-F687-4F45-9708-019B960494DF}">
              <a14:hiddenLine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defTabSz="457200" eaLnBrk="0" fontAlgn="base" hangingPunct="0">
              <a:spcBef>
                <a:spcPct val="30000"/>
              </a:spcBef>
              <a:spcAft>
                <a:spcPct val="0"/>
              </a:spcAft>
              <a:defRPr sz="1200">
                <a:solidFill>
                  <a:schemeClr val="tx1"/>
                </a:solidFill>
                <a:latin typeface="Calibri" pitchFamily="34" charset="0"/>
              </a:defRPr>
            </a:lvl6pPr>
            <a:lvl7pPr marL="2971800" indent="-228600" defTabSz="457200" eaLnBrk="0" fontAlgn="base" hangingPunct="0">
              <a:spcBef>
                <a:spcPct val="30000"/>
              </a:spcBef>
              <a:spcAft>
                <a:spcPct val="0"/>
              </a:spcAft>
              <a:defRPr sz="1200">
                <a:solidFill>
                  <a:schemeClr val="tx1"/>
                </a:solidFill>
                <a:latin typeface="Calibri" pitchFamily="34" charset="0"/>
              </a:defRPr>
            </a:lvl7pPr>
            <a:lvl8pPr marL="3429000" indent="-228600" defTabSz="457200" eaLnBrk="0" fontAlgn="base" hangingPunct="0">
              <a:spcBef>
                <a:spcPct val="30000"/>
              </a:spcBef>
              <a:spcAft>
                <a:spcPct val="0"/>
              </a:spcAft>
              <a:defRPr sz="1200">
                <a:solidFill>
                  <a:schemeClr val="tx1"/>
                </a:solidFill>
                <a:latin typeface="Calibri" pitchFamily="34" charset="0"/>
              </a:defRPr>
            </a:lvl8pPr>
            <a:lvl9pPr marL="3886200" indent="-228600" defTabSz="457200" eaLnBrk="0" fontAlgn="base" hangingPunct="0">
              <a:spcBef>
                <a:spcPct val="30000"/>
              </a:spcBef>
              <a:spcAft>
                <a:spcPct val="0"/>
              </a:spcAft>
              <a:defRPr sz="1200">
                <a:solidFill>
                  <a:schemeClr val="tx1"/>
                </a:solidFill>
                <a:latin typeface="Calibri" pitchFamily="34" charset="0"/>
              </a:defRPr>
            </a:lvl9pPr>
          </a:lstStyle>
          <a:p>
            <a:pPr>
              <a:spcBef>
                <a:spcPct val="0"/>
              </a:spcBef>
            </a:pPr>
            <a:fld id="{DF839817-78C8-4553-B745-D6F9DAFDC931}" type="slidenum">
              <a:rPr lang="en-US" altLang="x-none" smtClean="0"/>
              <a:pPr>
                <a:spcBef>
                  <a:spcPct val="0"/>
                </a:spcBef>
              </a:pPr>
              <a:t>95</a:t>
            </a:fld>
            <a:endParaRPr lang="sr-Latn-CS" altLang="x-none" smtClean="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385899350"/>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Lst>
        </p:spPr>
      </p:sp>
      <p:sp>
        <p:nvSpPr>
          <p:cNvPr id="47107" name="Rezervirano mjesto bilježaka 2"/>
          <p:cNvSpPr>
            <a:spLocks noGrp="1"/>
          </p:cNvSpPr>
          <p:nvPr>
            <p:ph type="body" idx="1"/>
          </p:nvPr>
        </p:nvSpPr>
        <p:spPr bwMode="auto">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 uri="{91240B29-F687-4F45-9708-019B960494DF}">
              <a14:hiddenLine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Lst>
        </p:spPr>
        <p:txBody>
          <a:bodyPr wrap="square" numCol="1" anchor="t" anchorCtr="0" compatLnSpc="1">
            <a:prstTxWarp prst="textNoShape">
              <a:avLst/>
            </a:prstTxWarp>
          </a:bodyPr>
          <a:lstStyle/>
          <a:p>
            <a:pPr algn="just" eaLnBrk="1" hangingPunct="1"/>
            <a:r>
              <a:rPr lang="sr-Latn-CS" altLang="x-none" dirty="0" smtClean="0"/>
              <a:t>Policija bi uvek trebalo da informiše javnog tužioca, ali za delotvornu međunarodnu saradnju nije neophodna direktna zajednička akcija javnih tužilaca u ovoj fazi</a:t>
            </a:r>
            <a:r>
              <a:rPr lang="sr-Latn-CS" dirty="0" smtClean="0"/>
              <a:t> </a:t>
            </a:r>
            <a:r>
              <a:rPr lang="sr-Latn-CS" altLang="x-none" dirty="0" smtClean="0"/>
              <a:t>postupka. 24/7 kontakt linije - u Hrvatskoj i Srbiji - na prvom komunikacijskom kanalu koji omogućava razmenu informacija putem telefonskog poziva i </a:t>
            </a:r>
            <a:r>
              <a:rPr lang="sr-Latn-CS" altLang="x-none" dirty="0" smtClean="0"/>
              <a:t>e-maila. </a:t>
            </a:r>
            <a:r>
              <a:rPr lang="sr-Latn-CS" altLang="x-none" dirty="0" smtClean="0"/>
              <a:t>Zahvaljujući kontakt linijama, sve informacije hrvatske policije u datom trenutku bile su istovremeno u rukama srpske policije.</a:t>
            </a:r>
          </a:p>
          <a:p>
            <a:pPr algn="just" eaLnBrk="1" hangingPunct="1"/>
            <a:endParaRPr lang="sr-Latn-CS" altLang="en-US" dirty="0" smtClean="0"/>
          </a:p>
          <a:p>
            <a:pPr eaLnBrk="1" hangingPunct="1"/>
            <a:r>
              <a:rPr lang="sr-Latn-CS" altLang="en-US" dirty="0" smtClean="0"/>
              <a:t>Svaka država potpisnica Budimpeštanske konvencije mora imati mogućnost da primenjuje ovu meru ako njeni sporazumi, zakoni ili aranžmani o uzajamnoj pomoći to već ne pružaju. Lista </a:t>
            </a:r>
            <a:r>
              <a:rPr lang="sr-Latn-CS" altLang="en-US" dirty="0" smtClean="0"/>
              <a:t>fakseva </a:t>
            </a:r>
            <a:r>
              <a:rPr lang="sr-Latn-CS" altLang="en-US" dirty="0" smtClean="0"/>
              <a:t>i </a:t>
            </a:r>
            <a:r>
              <a:rPr lang="sr-Latn-CS" altLang="en-US" dirty="0" smtClean="0"/>
              <a:t>e-mailova </a:t>
            </a:r>
            <a:r>
              <a:rPr lang="sr-Latn-CS" altLang="en-US" dirty="0" smtClean="0"/>
              <a:t>je indikativna po prirodi; mogu se koristiti sva druga u datim uslovima odgovarajuća sredstva brze komunikacije koja su pri ruci. Sa napretkom tehnologije, doći će do razvoja novih sredstava za brzu komunikaciju koja bi mogla da se koriste za traženje uzajamne pomoći. U pogledu zahteva za autentičnošću i sigurnošću sadržanih u </a:t>
            </a:r>
            <a:r>
              <a:rPr lang="sr-Latn-CS" altLang="en-US" dirty="0" smtClean="0"/>
              <a:t>ovom stavu, </a:t>
            </a:r>
            <a:r>
              <a:rPr lang="sr-Latn-CS" altLang="en-US" dirty="0" smtClean="0"/>
              <a:t>države potpisnice mogu između sebe da odrede kako će osigurati autentičnost komunikacije i da li postoji potreba za posebnim sigurnosnim merama (uključujući i enkripciju) koje bi mogle biti neophodne u posebno osetljivom slučaju. Najzad, Budimpeštanska konvencija takođe daje pravo zamoljenoj državi potpisnici da zatraži zvaničnu potvrdu poslatu putem tradicionalnih kanala, koja prati brzu razmenu podataka, ukoliko tako odluči.</a:t>
            </a:r>
            <a:r>
              <a:rPr dirty="0"/>
              <a:t/>
            </a:r>
            <a:br>
              <a:rPr dirty="0"/>
            </a:br>
            <a:endParaRPr lang="sr-Latn-CS" altLang="en-US" dirty="0" smtClean="0"/>
          </a:p>
        </p:txBody>
      </p:sp>
      <p:sp>
        <p:nvSpPr>
          <p:cNvPr id="47108" name="Rezervirano mjesto broja slajda 3"/>
          <p:cNvSpPr>
            <a:spLocks noGrp="1"/>
          </p:cNvSpPr>
          <p:nvPr>
            <p:ph type="sldNum" sz="quarter" idx="5"/>
          </p:nvPr>
        </p:nvSpPr>
        <p:spPr bwMode="auto">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 uri="{91240B29-F687-4F45-9708-019B960494DF}">
              <a14:hiddenLine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fld id="{1850ADE4-D559-466B-ADFB-EDAE37D86742}" type="slidenum">
              <a:rPr lang="en-US" altLang="x-none" smtClean="0">
                <a:latin typeface="Calibri" pitchFamily="34" charset="0"/>
              </a:rPr>
              <a:pPr/>
              <a:t>96</a:t>
            </a:fld>
            <a:endParaRPr lang="sr-Latn-CS" altLang="x-none" smtClean="0">
              <a:latin typeface="Calibri" pitchFamily="34" charset="0"/>
            </a:endParaRPr>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57005829"/>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Lst>
        </p:spPr>
      </p:sp>
      <p:sp>
        <p:nvSpPr>
          <p:cNvPr id="3" name="Notes Placeholder 2"/>
          <p:cNvSpPr>
            <a:spLocks noGrp="1"/>
          </p:cNvSpPr>
          <p:nvPr>
            <p:ph type="body" idx="1"/>
          </p:nvPr>
        </p:nvSpPr>
        <p:spPr/>
        <p:txBody>
          <a:bodyPr>
            <a:normAutofit/>
          </a:bodyPr>
          <a:lstStyle/>
          <a:p>
            <a:pPr>
              <a:defRPr/>
            </a:pPr>
            <a:r>
              <a:rPr lang="sr-Latn-CS" altLang="x-none" dirty="0" smtClean="0"/>
              <a:t>Trener bi trebalo da polako čita tekst sa slajda. </a:t>
            </a:r>
          </a:p>
          <a:p>
            <a:pPr>
              <a:defRPr/>
            </a:pPr>
            <a:endParaRPr lang="sr-Latn-CS" dirty="0"/>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 uri="{91240B29-F687-4F45-9708-019B960494DF}">
              <a14:hiddenLine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fld id="{672FC10A-859E-4926-A6A3-3BE6B6DA5EBA}" type="slidenum">
              <a:rPr lang="en-US" altLang="x-none" smtClean="0">
                <a:latin typeface="Calibri" pitchFamily="34" charset="0"/>
              </a:rPr>
              <a:pPr/>
              <a:t>97</a:t>
            </a:fld>
            <a:endParaRPr lang="sr-Latn-CS" altLang="x-none" smtClean="0">
              <a:latin typeface="Calibri" pitchFamily="34" charset="0"/>
            </a:endParaRPr>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680720904"/>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Lst>
        </p:spPr>
      </p:sp>
      <p:sp>
        <p:nvSpPr>
          <p:cNvPr id="49155" name="Rezervirano mjesto bilježaka 2"/>
          <p:cNvSpPr>
            <a:spLocks noGrp="1"/>
          </p:cNvSpPr>
          <p:nvPr>
            <p:ph type="body" idx="1"/>
          </p:nvPr>
        </p:nvSpPr>
        <p:spPr bwMode="auto">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 uri="{91240B29-F687-4F45-9708-019B960494DF}">
              <a14:hiddenLine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Lst>
        </p:spPr>
        <p:txBody>
          <a:bodyPr wrap="square" numCol="1" anchor="t" anchorCtr="0" compatLnSpc="1">
            <a:prstTxWarp prst="textNoShape">
              <a:avLst/>
            </a:prstTxWarp>
          </a:bodyPr>
          <a:lstStyle/>
          <a:p>
            <a:r>
              <a:rPr lang="sr-Latn-CS" altLang="x-none" dirty="0" smtClean="0"/>
              <a:t>Trener bi trebalo da polako čita tekst sa slajda. </a:t>
            </a:r>
          </a:p>
          <a:p>
            <a:endParaRPr lang="sr-Latn-CS" altLang="en-US" dirty="0" smtClean="0"/>
          </a:p>
        </p:txBody>
      </p:sp>
      <p:sp>
        <p:nvSpPr>
          <p:cNvPr id="49156" name="Rezervirano mjesto broja slajda 3"/>
          <p:cNvSpPr>
            <a:spLocks noGrp="1"/>
          </p:cNvSpPr>
          <p:nvPr>
            <p:ph type="sldNum" sz="quarter" idx="5"/>
          </p:nvPr>
        </p:nvSpPr>
        <p:spPr bwMode="auto">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 uri="{91240B29-F687-4F45-9708-019B960494DF}">
              <a14:hiddenLine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fld id="{47A90B3C-E7FC-4FA5-91DE-468761AFF8BF}" type="slidenum">
              <a:rPr lang="en-US" altLang="x-none" smtClean="0">
                <a:latin typeface="Calibri" pitchFamily="34" charset="0"/>
              </a:rPr>
              <a:pPr/>
              <a:t>98</a:t>
            </a:fld>
            <a:endParaRPr lang="sr-Latn-CS" altLang="x-none" smtClean="0">
              <a:latin typeface="Calibri" pitchFamily="34" charset="0"/>
            </a:endParaRPr>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169785103"/>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Lst>
        </p:spPr>
      </p:sp>
      <p:sp>
        <p:nvSpPr>
          <p:cNvPr id="3" name="Rezervirano mjesto bilježaka 2"/>
          <p:cNvSpPr>
            <a:spLocks noGrp="1"/>
          </p:cNvSpPr>
          <p:nvPr>
            <p:ph type="body" idx="1"/>
          </p:nvPr>
        </p:nvSpPr>
        <p:spPr/>
        <p:txBody>
          <a:bodyPr>
            <a:normAutofit fontScale="92500" lnSpcReduction="10000"/>
          </a:bodyPr>
          <a:lstStyle/>
          <a:p>
            <a:pPr>
              <a:defRPr/>
            </a:pPr>
            <a:r>
              <a:rPr lang="sr-Latn-CS" dirty="0" smtClean="0"/>
              <a:t>Veoma je skupo i ponekad vrlo teško imati svedoke iz drugih zemalja prisutne na suđenju. Stoga je javni tužilac tražio uzajamnu pravnu pomoć hrvatskog javnog tužioca kako bi dobio svedočenje žrtve.</a:t>
            </a:r>
          </a:p>
          <a:p>
            <a:pPr marL="228600" indent="-228600">
              <a:buFontTx/>
              <a:buAutoNum type="arabicPeriod"/>
              <a:defRPr/>
            </a:pPr>
            <a:r>
              <a:rPr lang="sr-Latn-CS" dirty="0" smtClean="0"/>
              <a:t>Koji je neophodan sadržaj zahteva za MPP? - Međunarodni pravni izvor za MPP (bilateralni ili multilateralni), opis krivičnog dela po nacionalnom materijalnom pravu, procesne odredbe nacionalnog zakona o pravima i dužnostima </a:t>
            </a:r>
            <a:r>
              <a:rPr lang="sr-Latn-CS" dirty="0" smtClean="0"/>
              <a:t>učinilaca</a:t>
            </a:r>
            <a:r>
              <a:rPr lang="sr-Latn-CS" dirty="0" smtClean="0"/>
              <a:t>, u ovom slučaju prava i dužnosti svedoka i žrtava, na činjenicama utemeljena osnova krivičnog dela, priložena optužnica ukoliko je slučaj već pred sudom, i navedena vrsta pomoći koja je potrebna. </a:t>
            </a:r>
          </a:p>
          <a:p>
            <a:pPr marL="0" indent="0">
              <a:buFontTx/>
              <a:buNone/>
              <a:defRPr/>
            </a:pPr>
            <a:endParaRPr lang="sr-Latn-CS" dirty="0" smtClean="0"/>
          </a:p>
          <a:p>
            <a:pPr marL="0" indent="0">
              <a:buFontTx/>
              <a:buNone/>
              <a:defRPr/>
            </a:pPr>
            <a:r>
              <a:rPr lang="sr-Latn-CS" dirty="0" smtClean="0"/>
              <a:t>2. Da li bi bilo koja država potpisnica Budimpeštanske konvencije odbila zahtev MPP-a u cilju očuvanja podataka vezanih za bilo koja krivična dela prema članovima 2-11 Budimpeštanske konvencije ukoliko nema dvostrukog kriminala? Na primer, krivično delo „posedovanje dečije pornografije na računarskom sistemu“ nije krivično delo prema nacionalnom pravu zamoljene države kada „slike“ - iako realistične - ne prikazuju stvarno dijete, već digitalnu animaciju (3D figura ) ili sadrže osobu koja izgleda kao dete, a zapravo nije stvarno dete uključeno u seksualno eksplicitan čin. Bez obzira na nepostojanje dvostrukog kriminala - zamoljena država može odbiti zahtev za očuvanje samo tamo gde će njegovo izvršenje dovesti u pitanje njen suverenitet, sigurnost, javni poredak ili druge bitne interese ili ako smatra da je krivično delo politički prekršaj ili krivično delo povezano sa političkim prekršajem. </a:t>
            </a:r>
          </a:p>
          <a:p>
            <a:pPr marL="0" indent="0">
              <a:buFontTx/>
              <a:buNone/>
              <a:defRPr/>
            </a:pPr>
            <a:endParaRPr lang="sr-Latn-CS" dirty="0" smtClean="0"/>
          </a:p>
          <a:p>
            <a:pPr marL="0" indent="0">
              <a:buFontTx/>
              <a:buNone/>
              <a:defRPr/>
            </a:pPr>
            <a:r>
              <a:rPr lang="sr-Latn-CS" dirty="0" smtClean="0"/>
              <a:t>3. Za koje krivično delo uglavnom koristite zahtev za MPP kao javni tužilac ili sudija?</a:t>
            </a:r>
          </a:p>
          <a:p>
            <a:pPr>
              <a:defRPr/>
            </a:pPr>
            <a:endParaRPr lang="sr-Latn-CS" dirty="0" smtClean="0"/>
          </a:p>
          <a:p>
            <a:pPr>
              <a:defRPr/>
            </a:pPr>
            <a:r>
              <a:rPr lang="sr-Latn-CS" dirty="0" smtClean="0"/>
              <a:t>Delegate bi trebalo pozvati da daju povratne informacije.</a:t>
            </a:r>
            <a:endParaRPr lang="sr-Latn-CS" dirty="0"/>
          </a:p>
        </p:txBody>
      </p:sp>
      <p:sp>
        <p:nvSpPr>
          <p:cNvPr id="50180" name="Rezervirano mjesto broja slajda 3"/>
          <p:cNvSpPr>
            <a:spLocks noGrp="1"/>
          </p:cNvSpPr>
          <p:nvPr>
            <p:ph type="sldNum" sz="quarter" idx="5"/>
          </p:nvPr>
        </p:nvSpPr>
        <p:spPr bwMode="auto">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 uri="{91240B29-F687-4F45-9708-019B960494DF}">
              <a14:hiddenLine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fld id="{2165BAEB-2F4F-4D4D-ADC0-2377E34E8C1A}" type="slidenum">
              <a:rPr lang="en-US" altLang="x-none" smtClean="0">
                <a:latin typeface="Calibri" pitchFamily="34" charset="0"/>
              </a:rPr>
              <a:pPr/>
              <a:t>99</a:t>
            </a:fld>
            <a:endParaRPr lang="sr-Latn-CS" altLang="x-none" smtClean="0">
              <a:latin typeface="Calibri" pitchFamily="34" charset="0"/>
            </a:endParaRPr>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26975552"/>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Lst>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sr-Latn-CS" altLang="x-none" dirty="0" smtClean="0"/>
              <a:t>Studija slučaja 3</a:t>
            </a:r>
          </a:p>
          <a:p>
            <a:pPr>
              <a:defRPr/>
            </a:pPr>
            <a:endParaRPr lang="sr-Latn-CS" dirty="0" smtClean="0"/>
          </a:p>
          <a:p>
            <a:pPr>
              <a:defRPr/>
            </a:pPr>
            <a:r>
              <a:rPr lang="sr-Latn-CS" dirty="0" smtClean="0"/>
              <a:t>U ovom slučaju javni tužilac zasnivao je optužnicu na dokazima prikupljenim merama pretresa i zaplene računara </a:t>
            </a:r>
            <a:r>
              <a:rPr lang="sr-Latn-CS" dirty="0" smtClean="0"/>
              <a:t>učinioca </a:t>
            </a:r>
            <a:r>
              <a:rPr lang="sr-Latn-CS" dirty="0" smtClean="0"/>
              <a:t>u Hrvatskoj i nije koristio nikakav dokaz iz Austrije. Nije bilo MPP niti bilo kakvih zajedničkih akcija ili istrage sa austrijskim vlastima. </a:t>
            </a:r>
          </a:p>
          <a:p>
            <a:pPr>
              <a:defRPr/>
            </a:pPr>
            <a:endParaRPr lang="sr-Latn-CS" dirty="0" smtClean="0"/>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 uri="{91240B29-F687-4F45-9708-019B960494DF}">
              <a14:hiddenLine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fld id="{CD284079-488B-473D-8D09-B1CAD53EE1B2}" type="slidenum">
              <a:rPr lang="en-US" altLang="x-none" smtClean="0">
                <a:latin typeface="Calibri" pitchFamily="34" charset="0"/>
              </a:rPr>
              <a:pPr/>
              <a:t>100</a:t>
            </a:fld>
            <a:endParaRPr lang="sr-Latn-CS" altLang="x-none" smtClean="0">
              <a:latin typeface="Calibri" pitchFamily="34" charset="0"/>
            </a:endParaRPr>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707928660"/>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Lst>
        </p:spPr>
      </p:sp>
      <p:sp>
        <p:nvSpPr>
          <p:cNvPr id="3" name="Rezervirano mjesto bilježaka 2"/>
          <p:cNvSpPr>
            <a:spLocks noGrp="1"/>
          </p:cNvSpPr>
          <p:nvPr>
            <p:ph type="body" idx="1"/>
          </p:nvPr>
        </p:nvSpPr>
        <p:spPr/>
        <p:txBody>
          <a:bodyPr>
            <a:normAutofit lnSpcReduction="10000"/>
          </a:bodyPr>
          <a:lstStyle/>
          <a:p>
            <a:pPr>
              <a:defRPr/>
            </a:pPr>
            <a:r>
              <a:rPr lang="sr-Latn-CS" dirty="0" smtClean="0"/>
              <a:t>Tačke za diskusiju:</a:t>
            </a:r>
          </a:p>
          <a:p>
            <a:pPr marL="171450" indent="-171450">
              <a:buFontTx/>
              <a:buChar char="-"/>
              <a:defRPr/>
            </a:pPr>
            <a:r>
              <a:rPr lang="sr-Latn-CS" dirty="0" smtClean="0"/>
              <a:t>Da li bi dokazi sakupljeni u Hrvatskoj merama pretraživanja i zaplene računara </a:t>
            </a:r>
            <a:r>
              <a:rPr lang="sr-Latn-CS" dirty="0" smtClean="0"/>
              <a:t>učinioca </a:t>
            </a:r>
            <a:r>
              <a:rPr lang="sr-Latn-CS" dirty="0" smtClean="0"/>
              <a:t>u Hrvatskoj - bili zakoniti ili nezakoniti u vašoj zemlji?</a:t>
            </a:r>
          </a:p>
          <a:p>
            <a:pPr marL="171450" indent="-171450">
              <a:buFontTx/>
              <a:buChar char="-"/>
              <a:defRPr/>
            </a:pPr>
            <a:r>
              <a:rPr lang="sr-Latn-CS" dirty="0" smtClean="0"/>
              <a:t>Zašto?</a:t>
            </a:r>
          </a:p>
          <a:p>
            <a:pPr marL="171450" indent="-171450">
              <a:buFontTx/>
              <a:buChar char="-"/>
              <a:defRPr/>
            </a:pPr>
            <a:endParaRPr lang="sr-Latn-CS" dirty="0" smtClean="0"/>
          </a:p>
          <a:p>
            <a:pPr algn="just">
              <a:defRPr/>
            </a:pPr>
            <a:r>
              <a:rPr lang="sr-Latn-CS" dirty="0" smtClean="0"/>
              <a:t>Hrvatski sud je odbacio predlog na kome je insistirao </a:t>
            </a:r>
            <a:r>
              <a:rPr lang="sr-Latn-CS" dirty="0" smtClean="0"/>
              <a:t>učinilac, </a:t>
            </a:r>
            <a:r>
              <a:rPr lang="sr-Latn-CS" dirty="0" smtClean="0"/>
              <a:t>jer su dokazi iz Austrije tretirani kao informacije, u skladu s odredbom člana 26 stava 1 Budimpeštanske konvencije. Prema tome, oni nisu bili nikakvi dokazi, već informacije. Sve češće, država potpisnica poseduje dragocene informacije za koje veruje da mogu pomoći drugoj državi potpisnici u krivičnoj istrazi ili postupku, a za čije postojanje država potpisnica koja sprovodi istragu ili postupak ne zna. U takvim slučajevima neće doći ni do kakvog zahteva za uzajamnu pomoć. </a:t>
            </a:r>
            <a:r>
              <a:rPr lang="sr-Latn-CS" dirty="0" smtClean="0"/>
              <a:t>Stav 1 </a:t>
            </a:r>
            <a:r>
              <a:rPr lang="sr-Latn-CS" dirty="0" smtClean="0"/>
              <a:t>ovlašćuje državu koja poseduje informaciju da je prosledi drugoj državi bez prethodnog zahteva. Ova odredba je smatrana korisnom jer je, prema zakonima nekih država, takvo pozitivno priznanje pravnog autoriteta potrebno da bi se pružila pomoć u odsustvu zahteva. Država potpisnica nije dužna da spontano prosleđuje informacije drugoj državi ugovornici; ona može da iskoristi svoje diskreciono ovlašćenje u svetlu okolnosti slučaja koji je u pitanju. Štaviše, spontano obelodanjivanje informacija ne sprečava državu potpisnicu koja obelodanjuje, ako je nadležna, da istražuje ili pokreće postupke u vezi sa otkrivenim činjenicama.</a:t>
            </a:r>
          </a:p>
          <a:p>
            <a:pPr>
              <a:defRPr/>
            </a:pPr>
            <a:endParaRPr lang="sr-Latn-CS" dirty="0" smtClean="0"/>
          </a:p>
          <a:p>
            <a:pPr>
              <a:defRPr/>
            </a:pPr>
            <a:r>
              <a:rPr lang="sr-Latn-CS" dirty="0" smtClean="0"/>
              <a:t>Treneri treba da znaju odgovore na pitanja u skladu sa nacionalnim zakonom ili razmatraju ova pitanja ako sudska praksa nije jedinstvena.</a:t>
            </a:r>
          </a:p>
          <a:p>
            <a:pPr>
              <a:defRPr/>
            </a:pPr>
            <a:endParaRPr lang="sr-Latn-CS" dirty="0"/>
          </a:p>
        </p:txBody>
      </p:sp>
      <p:sp>
        <p:nvSpPr>
          <p:cNvPr id="52228" name="Rezervirano mjesto broja slajda 3"/>
          <p:cNvSpPr>
            <a:spLocks noGrp="1"/>
          </p:cNvSpPr>
          <p:nvPr>
            <p:ph type="sldNum" sz="quarter" idx="5"/>
          </p:nvPr>
        </p:nvSpPr>
        <p:spPr bwMode="auto">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 uri="{91240B29-F687-4F45-9708-019B960494DF}">
              <a14:hiddenLine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fld id="{6FFD3132-34BC-47AA-AC65-4F7EB2949B58}" type="slidenum">
              <a:rPr lang="en-US" altLang="x-none" smtClean="0">
                <a:latin typeface="Calibri" pitchFamily="34" charset="0"/>
              </a:rPr>
              <a:pPr/>
              <a:t>101</a:t>
            </a:fld>
            <a:endParaRPr lang="sr-Latn-CS" altLang="x-none" smtClean="0">
              <a:latin typeface="Calibri" pitchFamily="34" charset="0"/>
            </a:endParaRPr>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520658952"/>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sr-Latn-CS" altLang="x-none" dirty="0" smtClean="0"/>
              <a:t>Studija slučaja 4</a:t>
            </a:r>
          </a:p>
          <a:p>
            <a:endParaRPr lang="sr-Latn-CS" sz="1200" kern="1200" dirty="0" smtClean="0">
              <a:solidFill>
                <a:schemeClr val="tx1"/>
              </a:solidFill>
              <a:effectLst/>
              <a:latin typeface="+mn-lt"/>
              <a:ea typeface="+mn-ea"/>
              <a:cs typeface="+mn-cs"/>
            </a:endParaRPr>
          </a:p>
          <a:p>
            <a:r>
              <a:rPr lang="sr-Latn-CS" sz="1200" kern="1200" dirty="0" smtClean="0">
                <a:solidFill>
                  <a:schemeClr val="tx1"/>
                </a:solidFill>
                <a:effectLst/>
                <a:latin typeface="+mn-lt"/>
              </a:rPr>
              <a:t>Treneri bi trebalo da izlože činjenice iz studije slučaja, a zatim na sesiji otvore raspravu o mogućim merama koje sudija može preduzeti kako bi omogućio takav pristup korisničkim podacima. </a:t>
            </a:r>
          </a:p>
          <a:p>
            <a:r>
              <a:rPr lang="sr-Latn-CS" sz="1200" kern="1200" dirty="0" smtClean="0">
                <a:solidFill>
                  <a:schemeClr val="tx1"/>
                </a:solidFill>
                <a:effectLst/>
                <a:latin typeface="+mn-lt"/>
              </a:rPr>
              <a:t>Jedno od mogućih rešenja jeste da sudija izda Naredba za dostavljanje podataka u skladu sa domaćim zakonodavstvom i njime propisanim merama zaštite, koji će biti prosleđen centralnoj vlasti države u kojoj se podaci nalaze, putem zvaničnih kanala za uzajamnu pravnu pomoć, kako bi se Naredba sproveo u skladu sa njenim zakonima. </a:t>
            </a:r>
          </a:p>
          <a:p>
            <a:r>
              <a:rPr lang="sr-Latn-CS" sz="1200" kern="1200" dirty="0" smtClean="0">
                <a:solidFill>
                  <a:schemeClr val="tx1"/>
                </a:solidFill>
                <a:effectLst/>
                <a:latin typeface="+mn-lt"/>
              </a:rPr>
              <a:t>Druga mogućnost bila bi da sudija izda Naredba za dostavljanje podataka ili sudski poziv koji bi službenici zakona mogli da iskoriste za traženje direktne saradnje [platforma društvene mreže] u skladu sa smernicama / procedurama [platforma društvene mreže]. Trener takođe može pitati da li su ispunjeni uslovi za hitan zahtev.</a:t>
            </a:r>
          </a:p>
          <a:p>
            <a:r>
              <a:rPr lang="sr-Latn-CS" sz="1200" kern="1200" dirty="0" smtClean="0">
                <a:solidFill>
                  <a:schemeClr val="tx1"/>
                </a:solidFill>
                <a:effectLst/>
                <a:latin typeface="+mn-lt"/>
              </a:rPr>
              <a:t>Treneru se može smatrati korisnim da podstakne raspravu o prednostima i nedostacima ovih različitih pristupa, kao i o raznim faktorima koje sudija treba imati na umu prilikom izdavanja odgovarajućeg naloga.</a:t>
            </a:r>
            <a:endParaRPr lang="sr-Latn-C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2221978-7AB2-D644-A1FF-AF545A1745C1}" type="slidenum">
              <a:rPr lang="en-US" smtClean="0"/>
              <a:pPr/>
              <a:t>102</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804604218"/>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sr-Latn-CS" sz="1200" kern="1200" dirty="0" smtClean="0">
                <a:solidFill>
                  <a:schemeClr val="tx1"/>
                </a:solidFill>
                <a:effectLst/>
                <a:latin typeface="+mn-lt"/>
              </a:rPr>
              <a:t>Trener bi </a:t>
            </a:r>
            <a:r>
              <a:rPr lang="sr-Latn-CS" sz="1200" kern="1200" dirty="0" smtClean="0">
                <a:solidFill>
                  <a:schemeClr val="tx1"/>
                </a:solidFill>
                <a:effectLst/>
                <a:latin typeface="+mn-lt"/>
              </a:rPr>
              <a:t>trebalo da učesnicima pruži priliku </a:t>
            </a:r>
            <a:r>
              <a:rPr lang="sr-Latn-CS" sz="1200" kern="1200" dirty="0" smtClean="0">
                <a:solidFill>
                  <a:schemeClr val="tx1"/>
                </a:solidFill>
                <a:effectLst/>
                <a:latin typeface="+mn-lt"/>
              </a:rPr>
              <a:t>da postavljaju sva pitanja koja mogu </a:t>
            </a:r>
            <a:r>
              <a:rPr lang="sr-Latn-CS" sz="1200" kern="1200" dirty="0" smtClean="0">
                <a:solidFill>
                  <a:schemeClr val="tx1"/>
                </a:solidFill>
                <a:effectLst/>
                <a:latin typeface="+mn-lt"/>
              </a:rPr>
              <a:t>biti u </a:t>
            </a:r>
            <a:r>
              <a:rPr lang="sr-Latn-CS" sz="1200" kern="1200" dirty="0" smtClean="0">
                <a:solidFill>
                  <a:schemeClr val="tx1"/>
                </a:solidFill>
                <a:effectLst/>
                <a:latin typeface="+mn-lt"/>
              </a:rPr>
              <a:t>vezi s četvrtom delom lekcije.</a:t>
            </a:r>
          </a:p>
          <a:p>
            <a:endParaRPr lang="sr-Latn-CS" dirty="0"/>
          </a:p>
        </p:txBody>
      </p:sp>
      <p:sp>
        <p:nvSpPr>
          <p:cNvPr id="4" name="Slide Number Placeholder 3"/>
          <p:cNvSpPr>
            <a:spLocks noGrp="1"/>
          </p:cNvSpPr>
          <p:nvPr>
            <p:ph type="sldNum" sz="quarter" idx="10"/>
          </p:nvPr>
        </p:nvSpPr>
        <p:spPr/>
        <p:txBody>
          <a:bodyPr/>
          <a:lstStyle/>
          <a:p>
            <a:fld id="{D4504A11-3BA0-4461-A1C5-454F02F9540C}" type="slidenum">
              <a:rPr lang="en-GB" smtClean="0"/>
              <a:pPr/>
              <a:t>103</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868169451"/>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104</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4197807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FF638E9C-17A8-4324-A4CC-5FEEEB00C98E}" type="datetime1">
              <a:rPr lang="en-US" smtClean="0"/>
              <a:pPr/>
              <a:t>10/10/2017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D56858-EB0B-D04D-B23C-7A827FD60C9F}"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25423E28-220F-43A3-901E-9962E75738AB}" type="datetime1">
              <a:rPr lang="en-US" smtClean="0"/>
              <a:pPr/>
              <a:t>10/10/2017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D56858-EB0B-D04D-B23C-7A827FD60C9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048714C2-1022-48FE-845A-257BE3BE42A2}" type="datetime1">
              <a:rPr lang="en-US" smtClean="0"/>
              <a:pPr/>
              <a:t>10/10/2017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D56858-EB0B-D04D-B23C-7A827FD60C9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03BAEBA2-CC2C-478A-9080-2AD59EDDEBF1}" type="datetime1">
              <a:rPr lang="en-US" smtClean="0"/>
              <a:pPr/>
              <a:t>10/10/2017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D56858-EB0B-D04D-B23C-7A827FD60C9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930D64A9-C9BF-46FC-84AD-5719762D1E23}" type="datetime1">
              <a:rPr lang="en-US" smtClean="0"/>
              <a:pPr/>
              <a:t>10/10/2017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D56858-EB0B-D04D-B23C-7A827FD60C9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3C4694C5-FD1D-431F-A85E-95066DDBBBB5}" type="datetime1">
              <a:rPr lang="en-US" smtClean="0"/>
              <a:pPr/>
              <a:t>10/10/2017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D56858-EB0B-D04D-B23C-7A827FD60C9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9B7F69A3-3A86-4FC0-B529-9BEE8E6297F7}" type="datetime1">
              <a:rPr lang="en-US" smtClean="0"/>
              <a:pPr/>
              <a:t>10/10/2017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BD56858-EB0B-D04D-B23C-7A827FD60C9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4D8AC87F-ECD0-456A-93CE-03620193AD26}" type="datetime1">
              <a:rPr lang="en-US" smtClean="0"/>
              <a:pPr/>
              <a:t>10/10/2017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BD56858-EB0B-D04D-B23C-7A827FD60C9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0EE5B8-6972-499E-A983-F7DDD0BDBE61}" type="datetime1">
              <a:rPr lang="en-US" smtClean="0"/>
              <a:pPr/>
              <a:t>10/10/2017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BD56858-EB0B-D04D-B23C-7A827FD60C9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9BF4433E-A7B5-4FD9-9AE0-AE8893146D04}" type="datetime1">
              <a:rPr lang="en-US" smtClean="0"/>
              <a:pPr/>
              <a:t>10/10/2017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D56858-EB0B-D04D-B23C-7A827FD60C9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A09E74A9-59E7-40CD-AB62-08CDCA9DA69D}" type="datetime1">
              <a:rPr lang="en-US" smtClean="0"/>
              <a:pPr/>
              <a:t>10/10/2017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D56858-EB0B-D04D-B23C-7A827FD60C9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dirty="0" smtClean="0"/>
              <a:t> Click to edit Master text styles</a:t>
            </a:r>
          </a:p>
          <a:p>
            <a:pPr lvl="1"/>
            <a:r>
              <a:rPr lang="en-GB" dirty="0" smtClean="0"/>
              <a:t> Second level</a:t>
            </a:r>
          </a:p>
          <a:p>
            <a:pPr lvl="2"/>
            <a:r>
              <a:rPr lang="en-GB" dirty="0" smtClean="0"/>
              <a:t> Third level</a:t>
            </a:r>
          </a:p>
          <a:p>
            <a:pPr lvl="3"/>
            <a:r>
              <a:rPr lang="en-GB" dirty="0" smtClean="0"/>
              <a:t> Fourth level</a:t>
            </a:r>
          </a:p>
          <a:p>
            <a:pPr lvl="4"/>
            <a:r>
              <a:rPr lang="en-GB" dirty="0" smtClean="0"/>
              <a:t> 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5148B0-0EF6-4B1E-8F27-38ECFB51B043}" type="datetime1">
              <a:rPr lang="en-US" smtClean="0"/>
              <a:pPr/>
              <a:t>10/10/2017</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D56858-EB0B-D04D-B23C-7A827FD60C9F}"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SzPct val="100000"/>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SzPct val="100000"/>
        <a:buFont typeface="Lucida Grande"/>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SzPct val="100000"/>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SzPct val="100000"/>
        <a:buFont typeface="Lucida Grande"/>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SzPct val="100000"/>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98.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0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02.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78.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8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7.gif"/><Relationship Id="rId5" Type="http://schemas.openxmlformats.org/officeDocument/2006/relationships/image" Target="../media/image6.jpeg"/><Relationship Id="rId4" Type="http://schemas.openxmlformats.org/officeDocument/2006/relationships/image" Target="../media/image5.jpeg"/></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21660"/>
            <a:ext cx="7772400" cy="1455470"/>
          </a:xfrm>
        </p:spPr>
        <p:txBody>
          <a:bodyPr/>
          <a:lstStyle/>
          <a:p>
            <a:r>
              <a:rPr lang="sr-Latn-CS" dirty="0" smtClean="0"/>
              <a:t>Uvodna obuka o visokotehnološkom kriminalu za sudije i tužioce</a:t>
            </a:r>
            <a:endParaRPr lang="sr-Latn-CS" dirty="0"/>
          </a:p>
        </p:txBody>
      </p:sp>
      <p:sp>
        <p:nvSpPr>
          <p:cNvPr id="3" name="Subtitle 2"/>
          <p:cNvSpPr>
            <a:spLocks noGrp="1"/>
          </p:cNvSpPr>
          <p:nvPr>
            <p:ph type="subTitle" idx="1"/>
          </p:nvPr>
        </p:nvSpPr>
        <p:spPr/>
        <p:txBody>
          <a:bodyPr/>
          <a:lstStyle/>
          <a:p>
            <a:r>
              <a:rPr lang="sr-Latn-CS" dirty="0">
                <a:solidFill>
                  <a:srgbClr val="898989"/>
                </a:solidFill>
              </a:rPr>
              <a:t>Sesija 1.3.5</a:t>
            </a:r>
            <a:endParaRPr lang="sr-Latn-CS" dirty="0" smtClean="0"/>
          </a:p>
          <a:p>
            <a:r>
              <a:rPr lang="sr-Latn-CS" dirty="0" smtClean="0"/>
              <a:t>Saradnja sa industrijom</a:t>
            </a:r>
            <a:endParaRPr lang="sr-Latn-CS" dirty="0"/>
          </a:p>
        </p:txBody>
      </p:sp>
      <p:sp>
        <p:nvSpPr>
          <p:cNvPr id="5" name="Slide Number Placeholder 4"/>
          <p:cNvSpPr>
            <a:spLocks noGrp="1"/>
          </p:cNvSpPr>
          <p:nvPr>
            <p:ph type="sldNum" sz="quarter" idx="12"/>
          </p:nvPr>
        </p:nvSpPr>
        <p:spPr/>
        <p:txBody>
          <a:bodyPr/>
          <a:lstStyle/>
          <a:p>
            <a:fld id="{CBD56858-EB0B-D04D-B23C-7A827FD60C9F}" type="slidenum">
              <a:rPr lang="en-US" smtClean="0"/>
              <a:pPr/>
              <a:t>1</a:t>
            </a:fld>
            <a:endParaRPr lang="sr-Latn-CS" dirty="0"/>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8" name="Picture 4"/>
          <p:cNvPicPr>
            <a:picLocks noChangeAspect="1" noChangeArrowheads="1"/>
          </p:cNvPicPr>
          <p:nvPr/>
        </p:nvPicPr>
        <p:blipFill>
          <a:blip r:embed="rId3">
            <a:extLst>
              <a:ext uri="{28A0092B-C50C-407E-A947-70E740481C1C}">
                <a14:useLocalDpi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chemeClr val="accent1"/>
                </a:solidFill>
              </a14:hiddenFill>
            </a:ext>
            <a:ext uri="{91240B29-F687-4F45-9708-019B960494DF}">
              <a14:hiddenLine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chemeClr val="tx1"/>
                </a:solidFill>
                <a:miter lim="800000"/>
                <a:headEnd/>
                <a:tailEnd/>
              </a14:hiddenLine>
            </a:ext>
          </a:extLst>
        </p:spPr>
      </p:pic>
      <p:sp>
        <p:nvSpPr>
          <p:cNvPr id="9" name="TextBox 13"/>
          <p:cNvSpPr txBox="1">
            <a:spLocks noChangeArrowheads="1"/>
          </p:cNvSpPr>
          <p:nvPr/>
        </p:nvSpPr>
        <p:spPr bwMode="auto">
          <a:xfrm>
            <a:off x="1258888" y="-33338"/>
            <a:ext cx="3817937" cy="1262063"/>
          </a:xfrm>
          <a:prstGeom prst="rect">
            <a:avLst/>
          </a:prstGeom>
          <a:noFill/>
          <a:ln>
            <a:noFill/>
          </a:ln>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 uri="{91240B29-F687-4F45-9708-019B960494DF}">
              <a14:hiddenLine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34" charset="0"/>
                <a:ea typeface="MS PGothic" pitchFamily="34" charset="-128"/>
              </a:defRPr>
            </a:lvl1pPr>
            <a:lvl2pPr marL="742950" indent="-285750">
              <a:spcBef>
                <a:spcPct val="20000"/>
              </a:spcBef>
              <a:buFont typeface="Arial" charset="0"/>
              <a:buChar char="–"/>
              <a:defRPr sz="2800">
                <a:solidFill>
                  <a:schemeClr val="tx1"/>
                </a:solidFill>
                <a:latin typeface="Calibri" pitchFamily="34" charset="0"/>
                <a:ea typeface="MS PGothic" pitchFamily="34" charset="-128"/>
              </a:defRPr>
            </a:lvl2pPr>
            <a:lvl3pPr marL="1143000" indent="-228600">
              <a:spcBef>
                <a:spcPct val="20000"/>
              </a:spcBef>
              <a:buFont typeface="Arial" charset="0"/>
              <a:buChar char="•"/>
              <a:defRPr sz="2400">
                <a:solidFill>
                  <a:schemeClr val="tx1"/>
                </a:solidFill>
                <a:latin typeface="Calibri" pitchFamily="34" charset="0"/>
                <a:ea typeface="MS PGothic" pitchFamily="34" charset="-128"/>
              </a:defRPr>
            </a:lvl3pPr>
            <a:lvl4pPr marL="1600200" indent="-228600">
              <a:spcBef>
                <a:spcPct val="20000"/>
              </a:spcBef>
              <a:buFont typeface="Arial" charset="0"/>
              <a:buChar char="–"/>
              <a:defRPr sz="2000">
                <a:solidFill>
                  <a:schemeClr val="tx1"/>
                </a:solidFill>
                <a:latin typeface="Calibri" pitchFamily="34" charset="0"/>
                <a:ea typeface="MS PGothic" pitchFamily="34" charset="-128"/>
              </a:defRPr>
            </a:lvl4pPr>
            <a:lvl5pPr marL="2057400" indent="-228600">
              <a:spcBef>
                <a:spcPct val="20000"/>
              </a:spcBef>
              <a:buFont typeface="Arial"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9pPr>
          </a:lstStyle>
          <a:p>
            <a:pPr eaLnBrk="1" hangingPunct="1">
              <a:spcBef>
                <a:spcPct val="0"/>
              </a:spcBef>
              <a:buFontTx/>
              <a:buNone/>
            </a:pPr>
            <a:r>
              <a:rPr lang="sr-Latn-CS" altLang="en-US" b="1" dirty="0">
                <a:solidFill>
                  <a:schemeClr val="bg1"/>
                </a:solidFill>
                <a:latin typeface="Arial Narrow" pitchFamily="34" charset="0"/>
              </a:rPr>
              <a:t>iPROCEEDS</a:t>
            </a:r>
            <a:r>
              <a:rPr lang="sr-Latn-CS" dirty="0" smtClean="0"/>
              <a:t> </a:t>
            </a:r>
          </a:p>
          <a:p>
            <a:pPr eaLnBrk="1" hangingPunct="1">
              <a:spcBef>
                <a:spcPct val="0"/>
              </a:spcBef>
              <a:buFontTx/>
              <a:buNone/>
            </a:pPr>
            <a:r>
              <a:rPr lang="sr-Latn-CS" altLang="en-US" sz="1400" b="1" dirty="0">
                <a:solidFill>
                  <a:schemeClr val="bg1"/>
                </a:solidFill>
              </a:rPr>
              <a:t>Projekt na ciljane prihode od kriminal na internetu u Jugoistočnoj Europi i Turskoj</a:t>
            </a:r>
            <a:endParaRPr lang="sr-Latn-CS" altLang="en-US" sz="1400" dirty="0">
              <a:solidFill>
                <a:schemeClr val="bg1"/>
              </a:solidFill>
            </a:endParaRPr>
          </a:p>
          <a:p>
            <a:pPr eaLnBrk="1" hangingPunct="1">
              <a:spcBef>
                <a:spcPct val="0"/>
              </a:spcBef>
              <a:buFontTx/>
              <a:buNone/>
            </a:pPr>
            <a:endParaRPr lang="sr-Latn-CS" altLang="en-US" sz="1600" b="1" dirty="0">
              <a:solidFill>
                <a:schemeClr val="bg1"/>
              </a:solidFill>
              <a:latin typeface="Arial Narrow" pitchFamily="34" charset="0"/>
            </a:endParaRPr>
          </a:p>
        </p:txBody>
      </p:sp>
      <p:pic>
        <p:nvPicPr>
          <p:cNvPr id="10" name="Picture 8" descr="http://www.coe.int/documents/16695/995226/Funded+EU%2BCOE+-+Implemented+COE+dark+background.png/643b8f9d-517b-4fad-82f4-488bde2625b0?t=1375371137000?t=1375371137000"/>
          <p:cNvPicPr>
            <a:picLocks noChangeAspect="1" noChangeArrowheads="1"/>
          </p:cNvPicPr>
          <p:nvPr/>
        </p:nvPicPr>
        <p:blipFill>
          <a:blip r:embed="rId4">
            <a:extLst>
              <a:ext uri="{28A0092B-C50C-407E-A947-70E740481C1C}">
                <a14:useLocalDpi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 uri="{91240B29-F687-4F45-9708-019B960494DF}">
              <a14:hiddenLine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40701"/>
            <a:ext cx="8229600" cy="4271376"/>
          </a:xfrm>
        </p:spPr>
        <p:txBody>
          <a:bodyPr>
            <a:normAutofit/>
          </a:bodyPr>
          <a:lstStyle/>
          <a:p>
            <a:pPr algn="just"/>
            <a:endParaRPr lang="sr-Latn-CS" dirty="0" smtClean="0"/>
          </a:p>
          <a:p>
            <a:pPr algn="just"/>
            <a:r>
              <a:rPr lang="sr-Latn-CS" dirty="0" smtClean="0"/>
              <a:t>Informacije o pretplatniku</a:t>
            </a:r>
            <a:endParaRPr lang="sr-Latn-CS" dirty="0" smtClean="0"/>
          </a:p>
          <a:p>
            <a:pPr algn="just"/>
            <a:endParaRPr lang="sr-Latn-CS" dirty="0" smtClean="0"/>
          </a:p>
          <a:p>
            <a:pPr algn="just"/>
            <a:r>
              <a:rPr lang="sr-Latn-CS" dirty="0" smtClean="0"/>
              <a:t>Podaci o saobraćaju</a:t>
            </a:r>
          </a:p>
          <a:p>
            <a:pPr algn="just"/>
            <a:endParaRPr lang="sr-Latn-CS" dirty="0" smtClean="0"/>
          </a:p>
          <a:p>
            <a:pPr algn="just"/>
            <a:r>
              <a:rPr lang="sr-Latn-CS" dirty="0" smtClean="0"/>
              <a:t>Podaci iz sadržaja</a:t>
            </a:r>
          </a:p>
        </p:txBody>
      </p:sp>
      <p:sp>
        <p:nvSpPr>
          <p:cNvPr id="4" name="Slide Number Placeholder 3"/>
          <p:cNvSpPr>
            <a:spLocks noGrp="1"/>
          </p:cNvSpPr>
          <p:nvPr>
            <p:ph type="sldNum" sz="quarter" idx="12"/>
          </p:nvPr>
        </p:nvSpPr>
        <p:spPr/>
        <p:txBody>
          <a:bodyPr/>
          <a:lstStyle/>
          <a:p>
            <a:r>
              <a:rPr lang="sr-Latn-CS" dirty="0" smtClean="0"/>
              <a:t>!!</a:t>
            </a:r>
            <a:fld id="{CBD56858-EB0B-D04D-B23C-7A827FD60C9F}" type="slidenum">
              <a:rPr lang="en-US" smtClean="0"/>
              <a:pPr/>
              <a:t>10</a:t>
            </a:fld>
            <a:endParaRPr lang="sr-Latn-CS" dirty="0"/>
          </a:p>
        </p:txBody>
      </p:sp>
      <p:sp>
        <p:nvSpPr>
          <p:cNvPr id="5" name="Title 4"/>
          <p:cNvSpPr>
            <a:spLocks noGrp="1"/>
          </p:cNvSpPr>
          <p:nvPr>
            <p:ph type="title"/>
          </p:nvPr>
        </p:nvSpPr>
        <p:spPr/>
        <p:txBody>
          <a:bodyPr/>
          <a:lstStyle/>
          <a:p>
            <a:r>
              <a:rPr lang="sr-Latn-CS" b="1" dirty="0" smtClean="0"/>
              <a:t>Vrste podataka</a:t>
            </a:r>
            <a:endParaRPr lang="sr-Latn-CS" b="1"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411932020"/>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274638"/>
            <a:ext cx="8229600" cy="693737"/>
          </a:xfrm>
        </p:spPr>
        <p:txBody>
          <a:bodyPr>
            <a:normAutofit fontScale="90000"/>
          </a:bodyPr>
          <a:lstStyle/>
          <a:p>
            <a:r>
              <a:rPr lang="sr-Latn-CS" altLang="x-none" b="1" dirty="0" smtClean="0"/>
              <a:t>Studija slučaja 3</a:t>
            </a:r>
            <a:r>
              <a:rPr lang="sr-Latn-CS" dirty="0" smtClean="0"/>
              <a:t> </a:t>
            </a:r>
            <a:r>
              <a:rPr lang="sr-Latn-CS" altLang="x-none" dirty="0" smtClean="0"/>
              <a:t>– zakonitost dokaza</a:t>
            </a:r>
          </a:p>
        </p:txBody>
      </p:sp>
      <p:sp>
        <p:nvSpPr>
          <p:cNvPr id="18435" name="Content Placeholder 2"/>
          <p:cNvSpPr>
            <a:spLocks noGrp="1"/>
          </p:cNvSpPr>
          <p:nvPr>
            <p:ph idx="1"/>
          </p:nvPr>
        </p:nvSpPr>
        <p:spPr>
          <a:xfrm>
            <a:off x="457200" y="1515649"/>
            <a:ext cx="8229600" cy="4869276"/>
          </a:xfrm>
        </p:spPr>
        <p:txBody>
          <a:bodyPr>
            <a:normAutofit fontScale="92500"/>
          </a:bodyPr>
          <a:lstStyle/>
          <a:p>
            <a:pPr algn="just"/>
            <a:r>
              <a:rPr lang="sr-Latn-CS" altLang="x-none" sz="2400" dirty="0" smtClean="0"/>
              <a:t>Mere pretrage i zaplene </a:t>
            </a:r>
            <a:r>
              <a:rPr lang="sr-Latn-CS" altLang="x-none" sz="2400" dirty="0" smtClean="0"/>
              <a:t>računara učinioca </a:t>
            </a:r>
            <a:r>
              <a:rPr lang="sr-Latn-CS" altLang="x-none" sz="2400" dirty="0" smtClean="0"/>
              <a:t>u toku jedne istrage u Austriji otkrile su razmenu značajne količine </a:t>
            </a:r>
            <a:r>
              <a:rPr lang="sr-Latn-CS" altLang="x-none" sz="2400" dirty="0" smtClean="0"/>
              <a:t>dečje </a:t>
            </a:r>
            <a:r>
              <a:rPr lang="sr-Latn-CS" altLang="x-none" sz="2400" dirty="0" smtClean="0"/>
              <a:t>pornografije sa IP adresom u Hrvatskoj.  </a:t>
            </a:r>
          </a:p>
          <a:p>
            <a:pPr algn="just"/>
            <a:r>
              <a:rPr lang="sr-Latn-CS" altLang="x-none" sz="2400" dirty="0" smtClean="0"/>
              <a:t>Austrijska policija je dostavila sve relevantne podatke hrvatskoj policiji; Istraživanje u Hrvatskoj dovelo je do čoveka starog 49 godina.</a:t>
            </a:r>
          </a:p>
          <a:p>
            <a:r>
              <a:rPr lang="sr-Latn-CS" altLang="x-none" sz="2400" dirty="0" smtClean="0"/>
              <a:t>Javni tužilac podigao je optužnicu za posedovanje </a:t>
            </a:r>
            <a:r>
              <a:rPr lang="sr-Latn-CS" altLang="x-none" sz="2400" dirty="0" smtClean="0"/>
              <a:t>dečje </a:t>
            </a:r>
            <a:r>
              <a:rPr lang="sr-Latn-CS" altLang="x-none" sz="2400" dirty="0" smtClean="0"/>
              <a:t>pornografije na računaru.</a:t>
            </a:r>
          </a:p>
          <a:p>
            <a:r>
              <a:rPr lang="sr-Latn-CS" altLang="x-none" sz="2400" dirty="0" smtClean="0"/>
              <a:t>U toku postupka pred Sudom, </a:t>
            </a:r>
            <a:r>
              <a:rPr lang="sr-Latn-CS" altLang="x-none" sz="2400" dirty="0" smtClean="0"/>
              <a:t>u</a:t>
            </a:r>
            <a:r>
              <a:rPr lang="sr-Latn-CS" altLang="x-none" sz="2400" dirty="0" smtClean="0"/>
              <a:t>činilac </a:t>
            </a:r>
            <a:r>
              <a:rPr lang="sr-Latn-CS" altLang="x-none" sz="2400" dirty="0" smtClean="0"/>
              <a:t>je insistirao na nezakonitosti svih elektronskih dokaza prikupljenih u Austriji jer nije bilo naredbe Suda za pretres i zaplenu, posebno protiv njega.</a:t>
            </a:r>
          </a:p>
          <a:p>
            <a:r>
              <a:rPr lang="sr-Latn-CS" altLang="x-none" sz="2400" dirty="0" smtClean="0"/>
              <a:t>Uč</a:t>
            </a:r>
            <a:r>
              <a:rPr lang="sr-Latn-CS" altLang="x-none" sz="2400" dirty="0" smtClean="0"/>
              <a:t>inilac </a:t>
            </a:r>
            <a:r>
              <a:rPr lang="sr-Latn-CS" altLang="x-none" sz="2400" dirty="0" smtClean="0"/>
              <a:t>je predložio Sudu da odbaci sve dokaze povezane sa dokazima dobijenim u Austriji.</a:t>
            </a:r>
          </a:p>
          <a:p>
            <a:endParaRPr lang="sr-Latn-CS" altLang="x-none" sz="2400" dirty="0" smtClean="0"/>
          </a:p>
        </p:txBody>
      </p:sp>
      <p:sp>
        <p:nvSpPr>
          <p:cNvPr id="4" name="Slide Number Placeholder 3"/>
          <p:cNvSpPr>
            <a:spLocks noGrp="1"/>
          </p:cNvSpPr>
          <p:nvPr>
            <p:ph type="sldNum" sz="quarter" idx="12"/>
          </p:nvPr>
        </p:nvSpPr>
        <p:spPr>
          <a:xfrm>
            <a:off x="6553200" y="6356350"/>
            <a:ext cx="2133600" cy="365125"/>
          </a:xfrm>
        </p:spPr>
        <p:txBody>
          <a:bodyPr/>
          <a:lstStyle/>
          <a:p>
            <a:fld id="{CBD56858-EB0B-D04D-B23C-7A827FD60C9F}" type="slidenum">
              <a:rPr lang="en-US" smtClean="0"/>
              <a:pPr/>
              <a:t>100</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4238095421"/>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p:txBody>
          <a:bodyPr/>
          <a:lstStyle/>
          <a:p>
            <a:pPr marL="0" indent="0">
              <a:buNone/>
              <a:defRPr/>
            </a:pPr>
            <a:r>
              <a:rPr lang="sr-Latn-CS" dirty="0" smtClean="0"/>
              <a:t>Pitanja:</a:t>
            </a:r>
          </a:p>
          <a:p>
            <a:pPr marL="0" indent="0">
              <a:buFont typeface="Arial" pitchFamily="34" charset="0"/>
              <a:buNone/>
              <a:defRPr/>
            </a:pPr>
            <a:endParaRPr lang="sr-Latn-CS" dirty="0" smtClean="0"/>
          </a:p>
          <a:p>
            <a:pPr marL="514350" indent="-514350">
              <a:buFont typeface="+mj-lt"/>
              <a:buAutoNum type="arabicPeriod"/>
              <a:defRPr/>
            </a:pPr>
            <a:r>
              <a:rPr lang="sr-Latn-CS" dirty="0" smtClean="0"/>
              <a:t>Da li bi dokazi prikupljeni u Hrvatskoj merama pretresa i zaplene računara </a:t>
            </a:r>
            <a:r>
              <a:rPr lang="sr-Latn-CS" dirty="0" smtClean="0"/>
              <a:t>u</a:t>
            </a:r>
            <a:r>
              <a:rPr lang="sr-Latn-CS" dirty="0" smtClean="0"/>
              <a:t>činioca </a:t>
            </a:r>
            <a:r>
              <a:rPr lang="sr-Latn-CS" dirty="0" smtClean="0"/>
              <a:t>u Hrvatskoj - bili zakoniti ili nezakoniti u vašoj zemlji?</a:t>
            </a:r>
          </a:p>
          <a:p>
            <a:pPr marL="514350" indent="-514350">
              <a:buFont typeface="+mj-lt"/>
              <a:buAutoNum type="arabicPeriod"/>
              <a:defRPr/>
            </a:pPr>
            <a:endParaRPr lang="sr-Latn-CS" dirty="0" smtClean="0"/>
          </a:p>
          <a:p>
            <a:pPr marL="514350" indent="-514350">
              <a:buFont typeface="+mj-lt"/>
              <a:buAutoNum type="arabicPeriod"/>
              <a:defRPr/>
            </a:pPr>
            <a:r>
              <a:rPr lang="sr-Latn-CS" dirty="0" smtClean="0"/>
              <a:t>Zašto?</a:t>
            </a:r>
            <a:endParaRPr lang="sr-Latn-CS" dirty="0"/>
          </a:p>
        </p:txBody>
      </p:sp>
      <p:sp>
        <p:nvSpPr>
          <p:cNvPr id="5" name="Title 1"/>
          <p:cNvSpPr>
            <a:spLocks noGrp="1"/>
          </p:cNvSpPr>
          <p:nvPr>
            <p:ph type="title"/>
          </p:nvPr>
        </p:nvSpPr>
        <p:spPr>
          <a:xfrm>
            <a:off x="457200" y="274638"/>
            <a:ext cx="8229600" cy="860425"/>
          </a:xfrm>
        </p:spPr>
        <p:txBody>
          <a:bodyPr/>
          <a:lstStyle/>
          <a:p>
            <a:r>
              <a:rPr lang="sr-Latn-CS" altLang="x-none" b="1" dirty="0"/>
              <a:t>Studija slučaja 3 </a:t>
            </a:r>
            <a:r>
              <a:rPr lang="sr-Latn-CS" altLang="x-none" dirty="0" smtClean="0"/>
              <a:t>(nastavak)</a:t>
            </a:r>
          </a:p>
        </p:txBody>
      </p:sp>
      <p:sp>
        <p:nvSpPr>
          <p:cNvPr id="4" name="Slide Number Placeholder 3"/>
          <p:cNvSpPr>
            <a:spLocks noGrp="1"/>
          </p:cNvSpPr>
          <p:nvPr>
            <p:ph type="sldNum" sz="quarter" idx="12"/>
          </p:nvPr>
        </p:nvSpPr>
        <p:spPr>
          <a:xfrm>
            <a:off x="6553200" y="6356350"/>
            <a:ext cx="2133600" cy="365125"/>
          </a:xfrm>
        </p:spPr>
        <p:txBody>
          <a:bodyPr/>
          <a:lstStyle/>
          <a:p>
            <a:fld id="{CBD56858-EB0B-D04D-B23C-7A827FD60C9F}" type="slidenum">
              <a:rPr lang="en-US" smtClean="0"/>
              <a:pPr/>
              <a:t>101</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371692954"/>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b="1" dirty="0" smtClean="0"/>
              <a:t>Studija slučaja 4</a:t>
            </a:r>
            <a:endParaRPr lang="sr-Latn-CS" b="1" dirty="0"/>
          </a:p>
        </p:txBody>
      </p:sp>
      <p:sp>
        <p:nvSpPr>
          <p:cNvPr id="3" name="Content Placeholder 2"/>
          <p:cNvSpPr>
            <a:spLocks noGrp="1"/>
          </p:cNvSpPr>
          <p:nvPr>
            <p:ph idx="1"/>
          </p:nvPr>
        </p:nvSpPr>
        <p:spPr>
          <a:xfrm>
            <a:off x="457200" y="1600199"/>
            <a:ext cx="8229600" cy="4625237"/>
          </a:xfrm>
        </p:spPr>
        <p:txBody>
          <a:bodyPr>
            <a:normAutofit/>
          </a:bodyPr>
          <a:lstStyle/>
          <a:p>
            <a:pPr marL="0" indent="0" algn="just">
              <a:spcBef>
                <a:spcPts val="600"/>
              </a:spcBef>
              <a:spcAft>
                <a:spcPts val="1200"/>
              </a:spcAft>
              <a:buNone/>
            </a:pPr>
            <a:r>
              <a:rPr lang="sr-Latn-CS" sz="2800" dirty="0" smtClean="0"/>
              <a:t>Službenici zakona države X su obavešteni o objavi koju je postavio državljanin države X na svom [naziv društvene mreže] o tome da će [lokacija] biti napadnuta [datum] od strane globalne terorističke mreže. </a:t>
            </a:r>
          </a:p>
          <a:p>
            <a:pPr marL="0" indent="0" algn="just">
              <a:spcBef>
                <a:spcPts val="600"/>
              </a:spcBef>
              <a:spcAft>
                <a:spcPts val="1200"/>
              </a:spcAft>
              <a:buNone/>
            </a:pPr>
            <a:r>
              <a:rPr lang="sr-Latn-CS" sz="2800" dirty="0" smtClean="0"/>
              <a:t>Službenici zakona odlaze kod sudije da zatraže pristup podacima korisnika. </a:t>
            </a:r>
          </a:p>
          <a:p>
            <a:pPr marL="0" indent="0" algn="just">
              <a:spcBef>
                <a:spcPts val="600"/>
              </a:spcBef>
              <a:spcAft>
                <a:spcPts val="1200"/>
              </a:spcAft>
              <a:buNone/>
            </a:pPr>
            <a:r>
              <a:rPr lang="sr-Latn-CS" sz="2800" dirty="0" smtClean="0"/>
              <a:t>Sudija primećuje da je [platforma društvene mreže] na američkom servisu.</a:t>
            </a:r>
            <a:endParaRPr lang="sr-Latn-CS" sz="2800" dirty="0"/>
          </a:p>
        </p:txBody>
      </p:sp>
      <p:sp>
        <p:nvSpPr>
          <p:cNvPr id="4" name="Slide Number Placeholder 3"/>
          <p:cNvSpPr>
            <a:spLocks noGrp="1"/>
          </p:cNvSpPr>
          <p:nvPr>
            <p:ph type="sldNum" sz="quarter" idx="12"/>
          </p:nvPr>
        </p:nvSpPr>
        <p:spPr/>
        <p:txBody>
          <a:bodyPr/>
          <a:lstStyle/>
          <a:p>
            <a:fld id="{CBD56858-EB0B-D04D-B23C-7A827FD60C9F}" type="slidenum">
              <a:rPr lang="en-US" smtClean="0"/>
              <a:pPr/>
              <a:t>102</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332636460"/>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14223" cy="923330"/>
          </a:xfrm>
          <a:prstGeom prst="rect">
            <a:avLst/>
          </a:prstGeom>
          <a:noFill/>
        </p:spPr>
        <p:txBody>
          <a:bodyPr wrap="none" rtlCol="0">
            <a:spAutoFit/>
          </a:bodyPr>
          <a:lstStyle/>
          <a:p>
            <a:r>
              <a:rPr lang="sr-Latn-CS" sz="5400" dirty="0" smtClean="0"/>
              <a:t>Pitanja</a:t>
            </a:r>
            <a:endParaRPr lang="sr-Latn-CS" sz="5400" dirty="0"/>
          </a:p>
        </p:txBody>
      </p:sp>
      <p:sp>
        <p:nvSpPr>
          <p:cNvPr id="5" name="Slide Number Placeholder 4"/>
          <p:cNvSpPr>
            <a:spLocks noGrp="1"/>
          </p:cNvSpPr>
          <p:nvPr>
            <p:ph type="sldNum" sz="quarter" idx="12"/>
          </p:nvPr>
        </p:nvSpPr>
        <p:spPr/>
        <p:txBody>
          <a:bodyPr/>
          <a:lstStyle/>
          <a:p>
            <a:fld id="{CBD56858-EB0B-D04D-B23C-7A827FD60C9F}" type="slidenum">
              <a:rPr lang="en-US" smtClean="0"/>
              <a:pPr/>
              <a:t>103</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063697079"/>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62225"/>
            <a:ext cx="8229600" cy="1143000"/>
          </a:xfrm>
        </p:spPr>
        <p:txBody>
          <a:bodyPr/>
          <a:lstStyle/>
          <a:p>
            <a:r>
              <a:rPr lang="sr-Latn-CS" b="1" dirty="0" smtClean="0"/>
              <a:t>Peti deo</a:t>
            </a:r>
            <a:r>
              <a:t/>
            </a:r>
            <a:br/>
            <a:r>
              <a:rPr lang="sr-Latn-CS" b="1" dirty="0" smtClean="0"/>
              <a:t>Rekapitulacija</a:t>
            </a:r>
            <a:r>
              <a:rPr lang="sr-Latn-CS" dirty="0" smtClean="0"/>
              <a:t> </a:t>
            </a:r>
            <a:endParaRPr lang="sr-Latn-CS" dirty="0"/>
          </a:p>
        </p:txBody>
      </p:sp>
      <p:pic>
        <p:nvPicPr>
          <p:cNvPr id="3" name="Picture 3"/>
          <p:cNvPicPr>
            <a:picLocks noGrp="1" noChangeAspect="1" noChangeArrowheads="1"/>
          </p:cNvPicPr>
          <p:nvPr>
            <p:ph sz="quarter" idx="1"/>
          </p:nvPr>
        </p:nvPicPr>
        <p:blipFill>
          <a:blip r:embed="rId3" cstate="print"/>
          <a:srcRect/>
          <a:stretch>
            <a:fillRect/>
          </a:stretch>
        </p:blipFill>
        <p:spPr bwMode="auto">
          <a:xfrm>
            <a:off x="6786578" y="4643446"/>
            <a:ext cx="1961507" cy="1766332"/>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CBD56858-EB0B-D04D-B23C-7A827FD60C9F}" type="slidenum">
              <a:rPr lang="en-US" smtClean="0"/>
              <a:pPr/>
              <a:t>104</a:t>
            </a:fld>
            <a:endParaRPr lang="sr-Latn-CS"/>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81382"/>
            <a:ext cx="8512512" cy="5487657"/>
          </a:xfrm>
        </p:spPr>
        <p:txBody>
          <a:bodyPr>
            <a:normAutofit fontScale="92500"/>
          </a:bodyPr>
          <a:lstStyle/>
          <a:p>
            <a:pPr algn="just">
              <a:spcBef>
                <a:spcPts val="600"/>
              </a:spcBef>
              <a:spcAft>
                <a:spcPts val="1200"/>
              </a:spcAft>
              <a:buNone/>
            </a:pPr>
            <a:r>
              <a:rPr lang="sr-Latn-CS" sz="2800" dirty="0" smtClean="0"/>
              <a:t>Do kraja lekcije učesnici će moći da:</a:t>
            </a:r>
          </a:p>
          <a:p>
            <a:pPr algn="just">
              <a:spcBef>
                <a:spcPts val="600"/>
              </a:spcBef>
              <a:spcAft>
                <a:spcPts val="1200"/>
              </a:spcAft>
            </a:pPr>
            <a:r>
              <a:rPr lang="sr-Latn-CS" sz="2800" dirty="0" smtClean="0"/>
              <a:t>Priznaju </a:t>
            </a:r>
            <a:r>
              <a:rPr lang="sr-Latn-CS" sz="2800" dirty="0" smtClean="0"/>
              <a:t>da je saradnja sa privatnim sektorom od suštinskog značaja za borbu protiv visokotehnološkog kriminala</a:t>
            </a:r>
          </a:p>
          <a:p>
            <a:pPr algn="just">
              <a:spcBef>
                <a:spcPts val="600"/>
              </a:spcBef>
              <a:spcAft>
                <a:spcPts val="1200"/>
              </a:spcAft>
            </a:pPr>
            <a:r>
              <a:rPr lang="sr-Latn-CS" sz="2800" dirty="0" smtClean="0"/>
              <a:t>Identifikuju </a:t>
            </a:r>
            <a:r>
              <a:rPr lang="sr-Latn-CS" sz="2800" dirty="0" smtClean="0"/>
              <a:t>nivo saradnje sa domaćom industrijom (obavezna i dobrovoljna saradnja) </a:t>
            </a:r>
          </a:p>
          <a:p>
            <a:pPr algn="just">
              <a:spcBef>
                <a:spcPts val="600"/>
              </a:spcBef>
              <a:spcAft>
                <a:spcPts val="1200"/>
              </a:spcAft>
            </a:pPr>
            <a:r>
              <a:rPr lang="sr-Latn-CS" sz="2800" dirty="0" smtClean="0"/>
              <a:t>Identifikuju </a:t>
            </a:r>
            <a:r>
              <a:rPr lang="sr-Latn-CS" sz="2800" dirty="0" smtClean="0"/>
              <a:t>različite alate u domaćem zakonodavstvu koji omogućavaju obaveznu saradnju između agencija </a:t>
            </a:r>
            <a:r>
              <a:rPr lang="sr-Latn-CS" sz="2800" dirty="0" smtClean="0"/>
              <a:t>i organa </a:t>
            </a:r>
            <a:r>
              <a:rPr lang="sr-Latn-CS" sz="2800" dirty="0" smtClean="0"/>
              <a:t>reda i domaće industrije</a:t>
            </a:r>
          </a:p>
          <a:p>
            <a:pPr algn="just">
              <a:spcBef>
                <a:spcPts val="600"/>
              </a:spcBef>
              <a:spcAft>
                <a:spcPts val="1200"/>
              </a:spcAft>
            </a:pPr>
            <a:r>
              <a:rPr lang="sr-Latn-CS" sz="2800" dirty="0" smtClean="0"/>
              <a:t>Prepoznaju </a:t>
            </a:r>
            <a:r>
              <a:rPr lang="sr-Latn-CS" sz="2800" dirty="0" smtClean="0"/>
              <a:t>izazove koje skladišta podataka u oblaku predstavljaju u pogledu sprovođenja istrage o visokotehnološkom kriminalu </a:t>
            </a:r>
          </a:p>
        </p:txBody>
      </p:sp>
      <p:sp>
        <p:nvSpPr>
          <p:cNvPr id="4" name="Title 1"/>
          <p:cNvSpPr>
            <a:spLocks noGrp="1"/>
          </p:cNvSpPr>
          <p:nvPr>
            <p:ph type="title"/>
          </p:nvPr>
        </p:nvSpPr>
        <p:spPr>
          <a:xfrm>
            <a:off x="457200" y="146050"/>
            <a:ext cx="8229600" cy="773266"/>
          </a:xfrm>
        </p:spPr>
        <p:txBody>
          <a:bodyPr/>
          <a:lstStyle/>
          <a:p>
            <a:r>
              <a:rPr lang="sr-Latn-CS" b="1" dirty="0" smtClean="0"/>
              <a:t>Ciljevi </a:t>
            </a:r>
            <a:r>
              <a:rPr lang="sr-Latn-CS" b="1" dirty="0" smtClean="0"/>
              <a:t>sesije</a:t>
            </a:r>
            <a:endParaRPr lang="sr-Latn-CS" b="1" dirty="0"/>
          </a:p>
        </p:txBody>
      </p:sp>
      <p:sp>
        <p:nvSpPr>
          <p:cNvPr id="5" name="Slide Number Placeholder 4"/>
          <p:cNvSpPr>
            <a:spLocks noGrp="1"/>
          </p:cNvSpPr>
          <p:nvPr>
            <p:ph type="sldNum" sz="quarter" idx="12"/>
          </p:nvPr>
        </p:nvSpPr>
        <p:spPr/>
        <p:txBody>
          <a:bodyPr/>
          <a:lstStyle/>
          <a:p>
            <a:fld id="{CBD56858-EB0B-D04D-B23C-7A827FD60C9F}" type="slidenum">
              <a:rPr lang="en-US" smtClean="0"/>
              <a:pPr/>
              <a:t>105</a:t>
            </a:fld>
            <a:endParaRPr lang="sr-Latn-CS"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591318585"/>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81382"/>
            <a:ext cx="8512512" cy="5487657"/>
          </a:xfrm>
        </p:spPr>
        <p:txBody>
          <a:bodyPr>
            <a:noAutofit/>
          </a:bodyPr>
          <a:lstStyle/>
          <a:p>
            <a:pPr algn="just">
              <a:spcBef>
                <a:spcPts val="600"/>
              </a:spcBef>
              <a:spcAft>
                <a:spcPts val="1200"/>
              </a:spcAft>
              <a:buNone/>
            </a:pPr>
            <a:r>
              <a:rPr lang="sr-Latn-CS" sz="2400" dirty="0" smtClean="0"/>
              <a:t>Pored toga:</a:t>
            </a:r>
          </a:p>
          <a:p>
            <a:pPr algn="just">
              <a:spcBef>
                <a:spcPts val="600"/>
              </a:spcBef>
              <a:spcAft>
                <a:spcPts val="1200"/>
              </a:spcAft>
            </a:pPr>
            <a:r>
              <a:rPr lang="sr-Latn-CS" sz="2400" dirty="0" smtClean="0"/>
              <a:t>Prepoznaju različite nivoe na kojima se može sprovesti saradnja sa stranom industrijom</a:t>
            </a:r>
          </a:p>
          <a:p>
            <a:pPr algn="just">
              <a:spcBef>
                <a:spcPts val="600"/>
              </a:spcBef>
              <a:spcAft>
                <a:spcPts val="1200"/>
              </a:spcAft>
            </a:pPr>
            <a:r>
              <a:rPr lang="sr-Latn-CS" sz="2400" dirty="0" smtClean="0"/>
              <a:t>Objasne </a:t>
            </a:r>
            <a:r>
              <a:rPr lang="sr-Latn-CS" sz="2400" dirty="0" smtClean="0"/>
              <a:t>prepreke koje agencije </a:t>
            </a:r>
            <a:r>
              <a:rPr lang="sr-Latn-CS" sz="2400" dirty="0" smtClean="0"/>
              <a:t>i </a:t>
            </a:r>
            <a:r>
              <a:rPr lang="sr-Latn-CS" sz="2400" dirty="0" smtClean="0"/>
              <a:t>organi reda imaju u pogledu pristupa podacima koje drže multinacionalni davaoci usluga </a:t>
            </a:r>
          </a:p>
          <a:p>
            <a:pPr algn="just">
              <a:spcBef>
                <a:spcPts val="600"/>
              </a:spcBef>
              <a:spcAft>
                <a:spcPts val="1200"/>
              </a:spcAft>
            </a:pPr>
            <a:r>
              <a:rPr lang="sr-Latn-CS" sz="2400" dirty="0" smtClean="0"/>
              <a:t>Utvrde </a:t>
            </a:r>
            <a:r>
              <a:rPr lang="sr-Latn-CS" sz="2400" dirty="0" smtClean="0"/>
              <a:t>da se saradnja formalno može desiti preko vlasti ili neformalno od strane službenika zakona, direktno sa multinacionalnim davaocima usluga</a:t>
            </a:r>
          </a:p>
          <a:p>
            <a:pPr algn="just">
              <a:spcBef>
                <a:spcPts val="600"/>
              </a:spcBef>
              <a:spcAft>
                <a:spcPts val="1200"/>
              </a:spcAft>
            </a:pPr>
            <a:r>
              <a:rPr lang="sr-Latn-CS" sz="2400" dirty="0" smtClean="0"/>
              <a:t>Razgovaraju </a:t>
            </a:r>
            <a:r>
              <a:rPr lang="sr-Latn-CS" sz="2400" dirty="0" smtClean="0"/>
              <a:t>o primerima saradnje sa multinacionalnim davaocima usluga u pristupu podacima</a:t>
            </a:r>
          </a:p>
          <a:p>
            <a:pPr algn="just">
              <a:spcBef>
                <a:spcPts val="600"/>
              </a:spcBef>
              <a:spcAft>
                <a:spcPts val="1200"/>
              </a:spcAft>
            </a:pPr>
            <a:r>
              <a:rPr lang="sr-Latn-CS" sz="2400" dirty="0" smtClean="0"/>
              <a:t>Identifikuju </a:t>
            </a:r>
            <a:r>
              <a:rPr lang="sr-Latn-CS" sz="2400" dirty="0" smtClean="0"/>
              <a:t>izazove  sa kojima se često susreću u pogledu saradnje direktno sa multinacionalnim davaocima usluga </a:t>
            </a:r>
          </a:p>
        </p:txBody>
      </p:sp>
      <p:sp>
        <p:nvSpPr>
          <p:cNvPr id="4" name="Title 1"/>
          <p:cNvSpPr>
            <a:spLocks noGrp="1"/>
          </p:cNvSpPr>
          <p:nvPr>
            <p:ph type="title"/>
          </p:nvPr>
        </p:nvSpPr>
        <p:spPr>
          <a:xfrm>
            <a:off x="457200" y="146050"/>
            <a:ext cx="8229600" cy="773266"/>
          </a:xfrm>
        </p:spPr>
        <p:txBody>
          <a:bodyPr/>
          <a:lstStyle/>
          <a:p>
            <a:r>
              <a:rPr lang="sr-Latn-CS" b="1" dirty="0" smtClean="0"/>
              <a:t>Ciljevi zasedanja</a:t>
            </a:r>
            <a:endParaRPr lang="sr-Latn-CS" b="1" dirty="0"/>
          </a:p>
        </p:txBody>
      </p:sp>
      <p:sp>
        <p:nvSpPr>
          <p:cNvPr id="5" name="Slide Number Placeholder 4"/>
          <p:cNvSpPr>
            <a:spLocks noGrp="1"/>
          </p:cNvSpPr>
          <p:nvPr>
            <p:ph type="sldNum" sz="quarter" idx="12"/>
          </p:nvPr>
        </p:nvSpPr>
        <p:spPr/>
        <p:txBody>
          <a:bodyPr/>
          <a:lstStyle/>
          <a:p>
            <a:fld id="{CBD56858-EB0B-D04D-B23C-7A827FD60C9F}" type="slidenum">
              <a:rPr lang="en-US" smtClean="0"/>
              <a:pPr/>
              <a:t>106</a:t>
            </a:fld>
            <a:endParaRPr lang="sr-Latn-CS"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4879681"/>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14223" cy="923330"/>
          </a:xfrm>
          <a:prstGeom prst="rect">
            <a:avLst/>
          </a:prstGeom>
          <a:noFill/>
        </p:spPr>
        <p:txBody>
          <a:bodyPr wrap="none" rtlCol="0">
            <a:spAutoFit/>
          </a:bodyPr>
          <a:lstStyle/>
          <a:p>
            <a:r>
              <a:rPr lang="sr-Latn-CS" sz="5400" dirty="0" smtClean="0"/>
              <a:t>Pitanja</a:t>
            </a:r>
            <a:endParaRPr lang="sr-Latn-CS" sz="5400" dirty="0"/>
          </a:p>
        </p:txBody>
      </p:sp>
      <p:sp>
        <p:nvSpPr>
          <p:cNvPr id="5" name="Slide Number Placeholder 4"/>
          <p:cNvSpPr>
            <a:spLocks noGrp="1"/>
          </p:cNvSpPr>
          <p:nvPr>
            <p:ph type="sldNum" sz="quarter" idx="12"/>
          </p:nvPr>
        </p:nvSpPr>
        <p:spPr/>
        <p:txBody>
          <a:bodyPr/>
          <a:lstStyle/>
          <a:p>
            <a:fld id="{CBD56858-EB0B-D04D-B23C-7A827FD60C9F}" type="slidenum">
              <a:rPr lang="en-US" smtClean="0"/>
              <a:pPr/>
              <a:t>107</a:t>
            </a:fld>
            <a:endParaRPr lang="sr-Latn-C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0937" y="3620022"/>
            <a:ext cx="8235863" cy="2780778"/>
          </a:xfrm>
        </p:spPr>
        <p:txBody>
          <a:bodyPr>
            <a:normAutofit fontScale="85000" lnSpcReduction="10000"/>
          </a:bodyPr>
          <a:lstStyle/>
          <a:p>
            <a:pPr algn="just">
              <a:lnSpc>
                <a:spcPct val="120000"/>
              </a:lnSpc>
            </a:pPr>
            <a:r>
              <a:rPr lang="sr-Latn-CS" b="1" u="sng" dirty="0" smtClean="0"/>
              <a:t>Najčešće tražene informacije</a:t>
            </a:r>
            <a:r>
              <a:rPr lang="sr-Latn-CS" dirty="0" smtClean="0"/>
              <a:t> u krivičnim istragama</a:t>
            </a:r>
          </a:p>
          <a:p>
            <a:pPr algn="just">
              <a:lnSpc>
                <a:spcPct val="120000"/>
              </a:lnSpc>
            </a:pPr>
            <a:r>
              <a:rPr lang="sr-Latn-CS" b="1" u="sng" dirty="0" smtClean="0"/>
              <a:t>Manja osetljivost na privatnost</a:t>
            </a:r>
            <a:r>
              <a:rPr lang="sr-Latn-CS" dirty="0" smtClean="0"/>
              <a:t> od podataka o saobraćaju i podataka iz sadržaja</a:t>
            </a:r>
          </a:p>
          <a:p>
            <a:pPr algn="just">
              <a:lnSpc>
                <a:spcPct val="120000"/>
              </a:lnSpc>
            </a:pPr>
            <a:r>
              <a:rPr lang="sr-Latn-CS" dirty="0" smtClean="0"/>
              <a:t>Obično </a:t>
            </a:r>
            <a:r>
              <a:rPr lang="sr-Latn-CS" b="1" u="sng" dirty="0" smtClean="0"/>
              <a:t>poseduju davaoci usluga iz privatnog sektora</a:t>
            </a:r>
            <a:r>
              <a:rPr lang="sr-Latn-CS" dirty="0" smtClean="0"/>
              <a:t>, koje dobijaju kroz izdavanje naredbi</a:t>
            </a:r>
          </a:p>
        </p:txBody>
      </p:sp>
      <p:sp>
        <p:nvSpPr>
          <p:cNvPr id="4" name="Slide Number Placeholder 3"/>
          <p:cNvSpPr>
            <a:spLocks noGrp="1"/>
          </p:cNvSpPr>
          <p:nvPr>
            <p:ph type="sldNum" sz="quarter" idx="12"/>
          </p:nvPr>
        </p:nvSpPr>
        <p:spPr/>
        <p:txBody>
          <a:bodyPr/>
          <a:lstStyle/>
          <a:p>
            <a:r>
              <a:rPr lang="sr-Latn-CS" dirty="0" smtClean="0"/>
              <a:t>!</a:t>
            </a:r>
            <a:fld id="{CBD56858-EB0B-D04D-B23C-7A827FD60C9F}" type="slidenum">
              <a:rPr lang="en-US" smtClean="0"/>
              <a:pPr/>
              <a:t>11</a:t>
            </a:fld>
            <a:endParaRPr lang="sr-Latn-CS" dirty="0"/>
          </a:p>
        </p:txBody>
      </p:sp>
      <p:pic>
        <p:nvPicPr>
          <p:cNvPr id="5" name="Picture 2" descr="https://visp.net/vp-content/uploads/2012/03/account-manager.jpg"/>
          <p:cNvPicPr>
            <a:picLocks noChangeAspect="1" noChangeArrowheads="1"/>
          </p:cNvPicPr>
          <p:nvPr/>
        </p:nvPicPr>
        <p:blipFill>
          <a:blip r:embed="rId3">
            <a:extLst>
              <a:ext uri="{28A0092B-C50C-407E-A947-70E740481C1C}">
                <a14:useLocalDpi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0"/>
              </a:ext>
            </a:extLst>
          </a:blip>
          <a:srcRect/>
          <a:stretch>
            <a:fillRect/>
          </a:stretch>
        </p:blipFill>
        <p:spPr bwMode="auto">
          <a:xfrm>
            <a:off x="5927433" y="1435279"/>
            <a:ext cx="2962765" cy="2030515"/>
          </a:xfrm>
          <a:prstGeom prst="rect">
            <a:avLst/>
          </a:prstGeom>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Lst>
        </p:spPr>
      </p:pic>
      <p:sp>
        <p:nvSpPr>
          <p:cNvPr id="6" name="Content Placeholder 2"/>
          <p:cNvSpPr txBox="1">
            <a:spLocks/>
          </p:cNvSpPr>
          <p:nvPr/>
        </p:nvSpPr>
        <p:spPr>
          <a:xfrm>
            <a:off x="453026" y="1466206"/>
            <a:ext cx="5346526" cy="2354232"/>
          </a:xfrm>
          <a:prstGeom prst="rect">
            <a:avLst/>
          </a:prstGeom>
        </p:spPr>
        <p:txBody>
          <a:bodyPr vert="horz" lIns="91440" tIns="45720" rIns="91440" bIns="45720" rtlCol="0">
            <a:normAutofit fontScale="70000" lnSpcReduction="20000"/>
          </a:bodyPr>
          <a:lstStyle>
            <a:lvl1pPr marL="342900" indent="-342900" algn="l" defTabSz="457200" rtl="0" eaLnBrk="1" latinLnBrk="0" hangingPunct="1">
              <a:spcBef>
                <a:spcPct val="20000"/>
              </a:spcBef>
              <a:buSzPct val="100000"/>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SzPct val="100000"/>
              <a:buFont typeface="Lucida Grande"/>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SzPct val="100000"/>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SzPct val="100000"/>
              <a:buFont typeface="Lucida Grande"/>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SzPct val="100000"/>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lnSpc>
                <a:spcPct val="120000"/>
              </a:lnSpc>
            </a:pPr>
            <a:r>
              <a:rPr lang="sr-Latn-CS" b="1" u="sng" dirty="0" smtClean="0"/>
              <a:t>Informacije</a:t>
            </a:r>
            <a:r>
              <a:rPr lang="sr-Latn-CS" dirty="0" smtClean="0"/>
              <a:t> u obliku računarskih podataka / bilo kojeg drugog oblika koje drži davaoci usluga koji se </a:t>
            </a:r>
            <a:r>
              <a:rPr lang="sr-Latn-CS" b="1" u="sng" dirty="0" smtClean="0"/>
              <a:t>odnose na pretplatnike </a:t>
            </a:r>
            <a:r>
              <a:rPr lang="sr-Latn-CS" dirty="0" smtClean="0"/>
              <a:t> njihovih usluga (osim podataka iz sadržaja i podataka o saobraćaju)</a:t>
            </a:r>
          </a:p>
        </p:txBody>
      </p:sp>
      <p:sp>
        <p:nvSpPr>
          <p:cNvPr id="7" name="Title 6"/>
          <p:cNvSpPr>
            <a:spLocks noGrp="1"/>
          </p:cNvSpPr>
          <p:nvPr>
            <p:ph type="title"/>
          </p:nvPr>
        </p:nvSpPr>
        <p:spPr/>
        <p:txBody>
          <a:bodyPr/>
          <a:lstStyle/>
          <a:p>
            <a:r>
              <a:rPr lang="sr-Latn-CS" b="1" dirty="0" smtClean="0"/>
              <a:t>Informacije </a:t>
            </a:r>
            <a:r>
              <a:rPr lang="sr-Latn-CS" b="1" dirty="0" smtClean="0"/>
              <a:t>o pretplatniku</a:t>
            </a:r>
            <a:endParaRPr lang="sr-Latn-CS" b="1"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1478718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5573" y="1417638"/>
            <a:ext cx="8555276" cy="2433900"/>
          </a:xfrm>
        </p:spPr>
        <p:txBody>
          <a:bodyPr>
            <a:normAutofit fontScale="85000" lnSpcReduction="20000"/>
          </a:bodyPr>
          <a:lstStyle/>
          <a:p>
            <a:pPr algn="just">
              <a:lnSpc>
                <a:spcPct val="120000"/>
              </a:lnSpc>
            </a:pPr>
            <a:r>
              <a:rPr lang="sr-Latn-CS" dirty="0" smtClean="0"/>
              <a:t>Računarski podaci koji se </a:t>
            </a:r>
            <a:r>
              <a:rPr lang="sr-Latn-CS" b="1" u="sng" dirty="0"/>
              <a:t>odnose na komunikaciju</a:t>
            </a:r>
            <a:r>
              <a:rPr lang="sr-Latn-CS" dirty="0" smtClean="0"/>
              <a:t> pomoću računara </a:t>
            </a:r>
            <a:r>
              <a:rPr lang="sr-Latn-CS" b="1" u="sng" dirty="0"/>
              <a:t>koji generiše računar koji je bio </a:t>
            </a:r>
            <a:r>
              <a:rPr lang="sr-Latn-CS" b="1" u="sng" dirty="0" smtClean="0"/>
              <a:t>deo </a:t>
            </a:r>
            <a:r>
              <a:rPr lang="sr-Latn-CS" b="1" u="sng" dirty="0"/>
              <a:t>lanca komunikacije</a:t>
            </a:r>
          </a:p>
          <a:p>
            <a:pPr algn="just">
              <a:lnSpc>
                <a:spcPct val="120000"/>
              </a:lnSpc>
            </a:pPr>
            <a:r>
              <a:rPr lang="sr-Latn-CS" dirty="0" smtClean="0"/>
              <a:t>Označava </a:t>
            </a:r>
            <a:r>
              <a:rPr lang="sr-Latn-CS" b="1" u="sng" dirty="0"/>
              <a:t>poreklo</a:t>
            </a:r>
            <a:r>
              <a:rPr lang="sr-Latn-CS" dirty="0" smtClean="0"/>
              <a:t> komunikacije, </a:t>
            </a:r>
            <a:r>
              <a:rPr lang="sr-Latn-CS" b="1" u="sng" dirty="0"/>
              <a:t>odredište</a:t>
            </a:r>
            <a:r>
              <a:rPr lang="sr-Latn-CS" dirty="0" smtClean="0"/>
              <a:t>, </a:t>
            </a:r>
            <a:r>
              <a:rPr lang="sr-Latn-CS" b="1" u="sng" dirty="0"/>
              <a:t>rutu</a:t>
            </a:r>
            <a:r>
              <a:rPr lang="sr-Latn-CS" dirty="0" smtClean="0"/>
              <a:t>, </a:t>
            </a:r>
            <a:r>
              <a:rPr lang="sr-Latn-CS" b="1" u="sng" dirty="0"/>
              <a:t>vreme</a:t>
            </a:r>
            <a:r>
              <a:rPr lang="sr-Latn-CS" dirty="0" smtClean="0"/>
              <a:t>, </a:t>
            </a:r>
            <a:r>
              <a:rPr lang="sr-Latn-CS" b="1" u="sng" dirty="0"/>
              <a:t>datum</a:t>
            </a:r>
            <a:r>
              <a:rPr lang="sr-Latn-CS" dirty="0" smtClean="0"/>
              <a:t>, </a:t>
            </a:r>
            <a:r>
              <a:rPr lang="sr-Latn-CS" b="1" u="sng" dirty="0"/>
              <a:t>veličinu</a:t>
            </a:r>
            <a:r>
              <a:rPr lang="sr-Latn-CS" dirty="0" smtClean="0"/>
              <a:t>, </a:t>
            </a:r>
            <a:r>
              <a:rPr lang="sr-Latn-CS" b="1" u="sng" dirty="0"/>
              <a:t>trajanje</a:t>
            </a:r>
            <a:r>
              <a:rPr lang="sr-Latn-CS" dirty="0" smtClean="0"/>
              <a:t>, ili </a:t>
            </a:r>
            <a:r>
              <a:rPr lang="sr-Latn-CS" b="1" u="sng" dirty="0"/>
              <a:t>vrstu osnovne usluge</a:t>
            </a:r>
            <a:r>
              <a:rPr lang="sr-Latn-CS" dirty="0" smtClean="0"/>
              <a:t>.</a:t>
            </a:r>
          </a:p>
        </p:txBody>
      </p:sp>
      <p:sp>
        <p:nvSpPr>
          <p:cNvPr id="4" name="Slide Number Placeholder 3"/>
          <p:cNvSpPr>
            <a:spLocks noGrp="1"/>
          </p:cNvSpPr>
          <p:nvPr>
            <p:ph type="sldNum" sz="quarter" idx="12"/>
          </p:nvPr>
        </p:nvSpPr>
        <p:spPr/>
        <p:txBody>
          <a:bodyPr/>
          <a:lstStyle/>
          <a:p>
            <a:r>
              <a:rPr lang="sr-Latn-CS" dirty="0" smtClean="0"/>
              <a:t>!</a:t>
            </a:r>
            <a:fld id="{CBD56858-EB0B-D04D-B23C-7A827FD60C9F}" type="slidenum">
              <a:rPr lang="en-US" smtClean="0"/>
              <a:pPr/>
              <a:t>12</a:t>
            </a:fld>
            <a:endParaRPr lang="sr-Latn-CS" dirty="0"/>
          </a:p>
        </p:txBody>
      </p:sp>
      <p:pic>
        <p:nvPicPr>
          <p:cNvPr id="5" name="Picture 2" descr="http://research.din.com/vp-content/uploads/2013/11/jim_blog_nov_2013_path1_vired-01.jpg"/>
          <p:cNvPicPr>
            <a:picLocks noChangeAspect="1" noChangeArrowheads="1"/>
          </p:cNvPicPr>
          <p:nvPr/>
        </p:nvPicPr>
        <p:blipFill>
          <a:blip r:embed="rId3">
            <a:extLst>
              <a:ext uri="{28A0092B-C50C-407E-A947-70E740481C1C}">
                <a14:useLocalDpi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0"/>
              </a:ext>
            </a:extLst>
          </a:blip>
          <a:srcRect/>
          <a:stretch>
            <a:fillRect/>
          </a:stretch>
        </p:blipFill>
        <p:spPr bwMode="auto">
          <a:xfrm>
            <a:off x="2583390" y="3851536"/>
            <a:ext cx="4468764" cy="2504813"/>
          </a:xfrm>
          <a:prstGeom prst="rect">
            <a:avLst/>
          </a:prstGeom>
          <a:noFill/>
          <a:ln>
            <a:noFill/>
          </a:ln>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 uri="{91240B29-F687-4F45-9708-019B960494DF}">
              <a14:hiddenLine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Lst>
        </p:spPr>
      </p:pic>
      <p:sp>
        <p:nvSpPr>
          <p:cNvPr id="6" name="Title 5"/>
          <p:cNvSpPr>
            <a:spLocks noGrp="1"/>
          </p:cNvSpPr>
          <p:nvPr>
            <p:ph type="title"/>
          </p:nvPr>
        </p:nvSpPr>
        <p:spPr/>
        <p:txBody>
          <a:bodyPr/>
          <a:lstStyle/>
          <a:p>
            <a:r>
              <a:rPr lang="sr-Latn-CS" b="1" dirty="0" smtClean="0"/>
              <a:t>Podaci o saobraćaju</a:t>
            </a:r>
            <a:endParaRPr lang="sr-Latn-CS" b="1"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6766074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15234"/>
            <a:ext cx="8229600" cy="5090910"/>
          </a:xfrm>
        </p:spPr>
        <p:txBody>
          <a:bodyPr>
            <a:normAutofit lnSpcReduction="10000"/>
          </a:bodyPr>
          <a:lstStyle/>
          <a:p>
            <a:pPr marL="342900" lvl="1" indent="-342900" algn="just">
              <a:lnSpc>
                <a:spcPct val="110000"/>
              </a:lnSpc>
              <a:buFont typeface="Arial"/>
              <a:buChar char="•"/>
            </a:pPr>
            <a:r>
              <a:rPr lang="sr-Latn-CS" sz="3000" b="1" u="sng" dirty="0" smtClean="0"/>
              <a:t>Komunikacioni sadržaj</a:t>
            </a:r>
            <a:r>
              <a:rPr lang="sr-Latn-CS" dirty="0" smtClean="0"/>
              <a:t> komunikacije, odnosno značenje ili smisao komunikacije, ili </a:t>
            </a:r>
            <a:r>
              <a:rPr lang="sr-Latn-CS" sz="3000" b="1" u="sng" dirty="0"/>
              <a:t>poruke ili informacije koje prenosi</a:t>
            </a:r>
            <a:r>
              <a:rPr lang="sr-Latn-CS" dirty="0" smtClean="0"/>
              <a:t> komunikacija (osim podataka o saobraćaju)</a:t>
            </a:r>
          </a:p>
          <a:p>
            <a:pPr marL="342900" lvl="1" indent="-342900" algn="just">
              <a:lnSpc>
                <a:spcPct val="110000"/>
              </a:lnSpc>
              <a:buFont typeface="Arial"/>
              <a:buChar char="•"/>
            </a:pPr>
            <a:r>
              <a:rPr lang="sr-Latn-CS" dirty="0" smtClean="0"/>
              <a:t>Sadrži </a:t>
            </a:r>
            <a:r>
              <a:rPr lang="sr-Latn-CS" sz="3000" b="1" u="sng" dirty="0" smtClean="0"/>
              <a:t>sačuvan sadržaj</a:t>
            </a:r>
            <a:r>
              <a:rPr lang="sr-Latn-CS" dirty="0" smtClean="0"/>
              <a:t> i </a:t>
            </a:r>
            <a:r>
              <a:rPr lang="sr-Latn-CS" sz="3000" b="1" u="sng" dirty="0" smtClean="0"/>
              <a:t>budući sadržaj</a:t>
            </a:r>
            <a:endParaRPr lang="sr-Latn-CS" sz="3000" b="1" u="sng" dirty="0"/>
          </a:p>
          <a:p>
            <a:pPr marL="342900" lvl="1" indent="-342900" algn="just">
              <a:lnSpc>
                <a:spcPct val="110000"/>
              </a:lnSpc>
              <a:buFont typeface="Arial"/>
              <a:buChar char="•"/>
            </a:pPr>
            <a:r>
              <a:rPr lang="sr-Latn-CS" sz="3000" dirty="0" smtClean="0"/>
              <a:t>Npr. </a:t>
            </a:r>
          </a:p>
          <a:p>
            <a:pPr marL="742950" lvl="2" indent="-342900" algn="just">
              <a:lnSpc>
                <a:spcPct val="110000"/>
              </a:lnSpc>
            </a:pPr>
            <a:r>
              <a:rPr lang="sr-Latn-CS" sz="2600" b="1" u="sng" dirty="0" smtClean="0"/>
              <a:t>e-mail</a:t>
            </a:r>
            <a:r>
              <a:rPr lang="sr-Latn-CS" sz="2600" dirty="0" smtClean="0"/>
              <a:t> </a:t>
            </a:r>
            <a:endParaRPr lang="sr-Latn-CS" sz="2600" dirty="0" smtClean="0"/>
          </a:p>
          <a:p>
            <a:pPr marL="742950" lvl="2" indent="-342900" algn="just">
              <a:lnSpc>
                <a:spcPct val="110000"/>
              </a:lnSpc>
            </a:pPr>
            <a:r>
              <a:rPr lang="sr-Latn-CS" sz="2600" b="1" u="sng" dirty="0" smtClean="0"/>
              <a:t>slike</a:t>
            </a:r>
            <a:r>
              <a:rPr lang="sr-Latn-CS" sz="2600" dirty="0"/>
              <a:t>, </a:t>
            </a:r>
            <a:endParaRPr lang="sr-Latn-CS" sz="2600" dirty="0" smtClean="0"/>
          </a:p>
          <a:p>
            <a:pPr marL="742950" lvl="2" indent="-342900" algn="just">
              <a:lnSpc>
                <a:spcPct val="110000"/>
              </a:lnSpc>
            </a:pPr>
            <a:r>
              <a:rPr lang="sr-Latn-CS" sz="2600" b="1" u="sng" dirty="0" smtClean="0"/>
              <a:t>filmove</a:t>
            </a:r>
            <a:r>
              <a:rPr lang="sr-Latn-CS" sz="2600" dirty="0"/>
              <a:t>, </a:t>
            </a:r>
            <a:endParaRPr lang="sr-Latn-CS" sz="2600" dirty="0" smtClean="0"/>
          </a:p>
          <a:p>
            <a:pPr marL="742950" lvl="2" indent="-342900" algn="just">
              <a:lnSpc>
                <a:spcPct val="110000"/>
              </a:lnSpc>
            </a:pPr>
            <a:r>
              <a:rPr lang="sr-Latn-CS" sz="2600" b="1" u="sng" dirty="0" smtClean="0"/>
              <a:t>muziku</a:t>
            </a:r>
            <a:r>
              <a:rPr lang="sr-Latn-CS" sz="2600" dirty="0" smtClean="0"/>
              <a:t>, </a:t>
            </a:r>
            <a:r>
              <a:rPr lang="sr-Latn-CS" sz="2600" dirty="0" smtClean="0"/>
              <a:t>itd.</a:t>
            </a:r>
            <a:endParaRPr lang="sr-Latn-CS" sz="2600" dirty="0"/>
          </a:p>
        </p:txBody>
      </p:sp>
      <p:sp>
        <p:nvSpPr>
          <p:cNvPr id="4" name="Slide Number Placeholder 3"/>
          <p:cNvSpPr>
            <a:spLocks noGrp="1"/>
          </p:cNvSpPr>
          <p:nvPr>
            <p:ph type="sldNum" sz="quarter" idx="12"/>
          </p:nvPr>
        </p:nvSpPr>
        <p:spPr/>
        <p:txBody>
          <a:bodyPr/>
          <a:lstStyle/>
          <a:p>
            <a:fld id="{CBD56858-EB0B-D04D-B23C-7A827FD60C9F}" type="slidenum">
              <a:rPr lang="en-US" smtClean="0"/>
              <a:pPr/>
              <a:t>13</a:t>
            </a:fld>
            <a:endParaRPr lang="sr-Latn-CS"/>
          </a:p>
        </p:txBody>
      </p:sp>
      <p:sp>
        <p:nvSpPr>
          <p:cNvPr id="5" name="Slide Number Placeholder 3"/>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sr-Latn-CS" dirty="0" smtClean="0"/>
              <a:t>!</a:t>
            </a:r>
            <a:fld id="{CBD56858-EB0B-D04D-B23C-7A827FD60C9F}" type="slidenum">
              <a:rPr lang="en-US" smtClean="0"/>
              <a:pPr/>
              <a:t>13</a:t>
            </a:fld>
            <a:endParaRPr lang="sr-Latn-CS" dirty="0"/>
          </a:p>
        </p:txBody>
      </p:sp>
      <p:pic>
        <p:nvPicPr>
          <p:cNvPr id="6" name="Picture 10" descr="Rezultat slike za cd"/>
          <p:cNvPicPr>
            <a:picLocks noChangeAspect="1" noChangeArrowheads="1"/>
          </p:cNvPicPr>
          <p:nvPr/>
        </p:nvPicPr>
        <p:blipFill>
          <a:blip r:embed="rId3">
            <a:extLst>
              <a:ext uri="{28A0092B-C50C-407E-A947-70E740481C1C}">
                <a14:useLocalDpi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0"/>
              </a:ext>
            </a:extLst>
          </a:blip>
          <a:srcRect/>
          <a:stretch>
            <a:fillRect/>
          </a:stretch>
        </p:blipFill>
        <p:spPr bwMode="auto">
          <a:xfrm flipH="1">
            <a:off x="5072224" y="4198200"/>
            <a:ext cx="2190652" cy="2207943"/>
          </a:xfrm>
          <a:prstGeom prst="rect">
            <a:avLst/>
          </a:prstGeom>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Lst>
        </p:spPr>
      </p:pic>
      <p:sp>
        <p:nvSpPr>
          <p:cNvPr id="7" name="Title 6"/>
          <p:cNvSpPr>
            <a:spLocks noGrp="1"/>
          </p:cNvSpPr>
          <p:nvPr>
            <p:ph type="title"/>
          </p:nvPr>
        </p:nvSpPr>
        <p:spPr/>
        <p:txBody>
          <a:bodyPr/>
          <a:lstStyle/>
          <a:p>
            <a:r>
              <a:rPr lang="sr-Latn-CS" b="1" dirty="0" smtClean="0"/>
              <a:t>Podaci iz sadržaja</a:t>
            </a:r>
            <a:endParaRPr lang="sr-Latn-CS" b="1"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6285290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43106"/>
            <a:ext cx="8229600" cy="2628270"/>
          </a:xfrm>
        </p:spPr>
        <p:txBody>
          <a:bodyPr>
            <a:normAutofit fontScale="70000" lnSpcReduction="20000"/>
          </a:bodyPr>
          <a:lstStyle/>
          <a:p>
            <a:pPr algn="just">
              <a:lnSpc>
                <a:spcPct val="120000"/>
              </a:lnSpc>
            </a:pPr>
            <a:r>
              <a:rPr lang="sr-Latn-CS" dirty="0" smtClean="0"/>
              <a:t>Računarski podaci koji se manje </a:t>
            </a:r>
            <a:r>
              <a:rPr lang="sr-Latn-CS" b="1" u="sng" dirty="0"/>
              <a:t>drže na određenom uređaju</a:t>
            </a:r>
            <a:r>
              <a:rPr lang="sr-Latn-CS" dirty="0" smtClean="0"/>
              <a:t> ili u </a:t>
            </a:r>
            <a:r>
              <a:rPr lang="sr-Latn-CS" b="1" u="sng" dirty="0"/>
              <a:t>u zatvorenim mrežama</a:t>
            </a:r>
            <a:r>
              <a:rPr lang="sr-Latn-CS" dirty="0" smtClean="0"/>
              <a:t>, ali se </a:t>
            </a:r>
            <a:r>
              <a:rPr lang="sr-Latn-CS" b="1" u="sng" dirty="0"/>
              <a:t>raspodeljuju preko različitih usluga</a:t>
            </a:r>
            <a:r>
              <a:rPr lang="sr-Latn-CS" dirty="0" smtClean="0"/>
              <a:t>, </a:t>
            </a:r>
            <a:r>
              <a:rPr lang="sr-Latn-CS" b="1" u="sng" dirty="0"/>
              <a:t>davaoca</a:t>
            </a:r>
            <a:r>
              <a:rPr lang="sr-Latn-CS" dirty="0" smtClean="0"/>
              <a:t>, </a:t>
            </a:r>
            <a:r>
              <a:rPr lang="sr-Latn-CS" b="1" u="sng" dirty="0"/>
              <a:t>lokacija</a:t>
            </a:r>
            <a:r>
              <a:rPr lang="sr-Latn-CS" dirty="0" smtClean="0"/>
              <a:t> i </a:t>
            </a:r>
            <a:r>
              <a:rPr lang="sr-Latn-CS" b="1" u="sng" dirty="0" smtClean="0"/>
              <a:t>jurisdikcija</a:t>
            </a:r>
            <a:r>
              <a:rPr lang="sr-Latn-CS" dirty="0" smtClean="0"/>
              <a:t>.</a:t>
            </a:r>
          </a:p>
          <a:p>
            <a:pPr algn="just">
              <a:lnSpc>
                <a:spcPct val="120000"/>
              </a:lnSpc>
            </a:pPr>
            <a:endParaRPr lang="sr-Latn-CS" dirty="0"/>
          </a:p>
          <a:p>
            <a:pPr algn="just">
              <a:lnSpc>
                <a:spcPct val="120000"/>
              </a:lnSpc>
            </a:pPr>
            <a:r>
              <a:rPr lang="sr-Latn-CS" dirty="0" smtClean="0"/>
              <a:t>Za razliku od uređaja za skladištenje računarskih podataka, podaci o oblaku se jednostavno ne nalaze na jednom uređaju</a:t>
            </a:r>
          </a:p>
        </p:txBody>
      </p:sp>
      <p:sp>
        <p:nvSpPr>
          <p:cNvPr id="4" name="Slide Number Placeholder 3"/>
          <p:cNvSpPr>
            <a:spLocks noGrp="1"/>
          </p:cNvSpPr>
          <p:nvPr>
            <p:ph type="sldNum" sz="quarter" idx="12"/>
          </p:nvPr>
        </p:nvSpPr>
        <p:spPr/>
        <p:txBody>
          <a:bodyPr/>
          <a:lstStyle/>
          <a:p>
            <a:fld id="{CBD56858-EB0B-D04D-B23C-7A827FD60C9F}" type="slidenum">
              <a:rPr lang="en-US" smtClean="0"/>
              <a:pPr/>
              <a:t>14</a:t>
            </a:fld>
            <a:endParaRPr lang="sr-Latn-CS" dirty="0"/>
          </a:p>
        </p:txBody>
      </p:sp>
      <p:pic>
        <p:nvPicPr>
          <p:cNvPr id="5" name="Picture 14" descr="Rezultat slike za skladištenje u oblaku"/>
          <p:cNvPicPr>
            <a:picLocks noChangeAspect="1" noChangeArrowheads="1"/>
          </p:cNvPicPr>
          <p:nvPr/>
        </p:nvPicPr>
        <p:blipFill>
          <a:blip r:embed="rId3">
            <a:extLst>
              <a:ext uri="{28A0092B-C50C-407E-A947-70E740481C1C}">
                <a14:useLocalDpi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0"/>
              </a:ext>
            </a:extLst>
          </a:blip>
          <a:srcRect/>
          <a:stretch>
            <a:fillRect/>
          </a:stretch>
        </p:blipFill>
        <p:spPr bwMode="auto">
          <a:xfrm>
            <a:off x="5069419" y="4343826"/>
            <a:ext cx="2967561" cy="1962420"/>
          </a:xfrm>
          <a:prstGeom prst="rect">
            <a:avLst/>
          </a:prstGeom>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Lst>
        </p:spPr>
      </p:pic>
      <p:pic>
        <p:nvPicPr>
          <p:cNvPr id="1026" name="Picture 2" descr="Rezultat slike za podatke u oblaku"/>
          <p:cNvPicPr>
            <a:picLocks noChangeAspect="1" noChangeArrowheads="1"/>
          </p:cNvPicPr>
          <p:nvPr/>
        </p:nvPicPr>
        <p:blipFill>
          <a:blip r:embed="rId4">
            <a:extLst>
              <a:ext uri="{28A0092B-C50C-407E-A947-70E740481C1C}">
                <a14:useLocalDpi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0"/>
              </a:ext>
            </a:extLst>
          </a:blip>
          <a:srcRect/>
          <a:stretch>
            <a:fillRect/>
          </a:stretch>
        </p:blipFill>
        <p:spPr bwMode="auto">
          <a:xfrm>
            <a:off x="1078345" y="4321480"/>
            <a:ext cx="2967561" cy="2222808"/>
          </a:xfrm>
          <a:prstGeom prst="rect">
            <a:avLst/>
          </a:prstGeom>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Lst>
        </p:spPr>
      </p:pic>
      <p:sp>
        <p:nvSpPr>
          <p:cNvPr id="6" name="Title 5"/>
          <p:cNvSpPr>
            <a:spLocks noGrp="1"/>
          </p:cNvSpPr>
          <p:nvPr>
            <p:ph type="title"/>
          </p:nvPr>
        </p:nvSpPr>
        <p:spPr/>
        <p:txBody>
          <a:bodyPr/>
          <a:lstStyle/>
          <a:p>
            <a:r>
              <a:rPr lang="sr-Latn-CS" b="1" dirty="0" smtClean="0"/>
              <a:t>Podaci u oblaku</a:t>
            </a:r>
            <a:endParaRPr lang="sr-Latn-CS" b="1"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6782996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442576"/>
            <a:ext cx="8229600" cy="3683588"/>
          </a:xfrm>
        </p:spPr>
        <p:txBody>
          <a:bodyPr>
            <a:normAutofit/>
          </a:bodyPr>
          <a:lstStyle/>
          <a:p>
            <a:pPr algn="just"/>
            <a:r>
              <a:rPr lang="sr-Latn-CS" dirty="0" smtClean="0"/>
              <a:t>Istražiti rešenja o pristupu krivičnom pravu dokazima koji se čuvaju na serverima u oblaku i u stranim zakonodavstvima, uključujući i međusobnu pravnu pomoć</a:t>
            </a:r>
          </a:p>
        </p:txBody>
      </p:sp>
      <p:sp>
        <p:nvSpPr>
          <p:cNvPr id="4" name="Slide Number Placeholder 3"/>
          <p:cNvSpPr>
            <a:spLocks noGrp="1"/>
          </p:cNvSpPr>
          <p:nvPr>
            <p:ph type="sldNum" sz="quarter" idx="12"/>
          </p:nvPr>
        </p:nvSpPr>
        <p:spPr/>
        <p:txBody>
          <a:bodyPr/>
          <a:lstStyle/>
          <a:p>
            <a:fld id="{CBD56858-EB0B-D04D-B23C-7A827FD60C9F}" type="slidenum">
              <a:rPr lang="en-US" smtClean="0"/>
              <a:pPr/>
              <a:t>15</a:t>
            </a:fld>
            <a:endParaRPr lang="sr-Latn-CS"/>
          </a:p>
        </p:txBody>
      </p:sp>
      <p:sp>
        <p:nvSpPr>
          <p:cNvPr id="5" name="Title 4"/>
          <p:cNvSpPr>
            <a:spLocks noGrp="1"/>
          </p:cNvSpPr>
          <p:nvPr>
            <p:ph type="title"/>
          </p:nvPr>
        </p:nvSpPr>
        <p:spPr/>
        <p:txBody>
          <a:bodyPr/>
          <a:lstStyle/>
          <a:p>
            <a:r>
              <a:rPr lang="sr-Latn-CS" b="1" dirty="0" smtClean="0"/>
              <a:t>Grupa za otkrivanje dokaza iz oblak tehnologija (CEG) Saveta Evrope</a:t>
            </a:r>
            <a:endParaRPr lang="sr-Latn-CS" b="1"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1081509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92054"/>
            <a:ext cx="8229600" cy="4158641"/>
          </a:xfrm>
        </p:spPr>
        <p:txBody>
          <a:bodyPr>
            <a:normAutofit fontScale="77500" lnSpcReduction="20000"/>
          </a:bodyPr>
          <a:lstStyle/>
          <a:p>
            <a:pPr algn="just">
              <a:lnSpc>
                <a:spcPct val="110000"/>
              </a:lnSpc>
              <a:spcBef>
                <a:spcPts val="600"/>
              </a:spcBef>
              <a:spcAft>
                <a:spcPts val="1200"/>
              </a:spcAft>
            </a:pPr>
            <a:r>
              <a:rPr lang="sr-Latn-CS" dirty="0" smtClean="0"/>
              <a:t>Neizvesnost u vezi s </a:t>
            </a:r>
            <a:r>
              <a:rPr lang="sr-Latn-CS" b="1" u="sng" dirty="0"/>
              <a:t>jurisdikcijom (jurisdikcijama) u kojoj se čuvaju elektronski dokazi</a:t>
            </a:r>
            <a:r>
              <a:rPr lang="sr-Latn-CS" dirty="0" smtClean="0"/>
              <a:t> i koji će se pravni režim (režimi) primenjivati</a:t>
            </a:r>
          </a:p>
          <a:p>
            <a:pPr algn="just">
              <a:lnSpc>
                <a:spcPct val="110000"/>
              </a:lnSpc>
              <a:spcBef>
                <a:spcPts val="600"/>
              </a:spcBef>
              <a:spcAft>
                <a:spcPts val="1200"/>
              </a:spcAft>
            </a:pPr>
            <a:r>
              <a:rPr lang="sr-Latn-CS" dirty="0" smtClean="0"/>
              <a:t>Nejasnoća koja </a:t>
            </a:r>
            <a:r>
              <a:rPr lang="sr-Latn-CS" b="1" u="sng" dirty="0"/>
              <a:t>će se pravila pristupa primeniti </a:t>
            </a:r>
            <a:r>
              <a:rPr lang="sr-Latn-CS" dirty="0" smtClean="0"/>
              <a:t> (npr. da li se razmatra lokacija sedišta ili podružnice davaoca usluga, lokacija osumnjičenog pretplatnika ili lokacija gde su pretplaćene usluge)</a:t>
            </a:r>
          </a:p>
          <a:p>
            <a:pPr algn="just">
              <a:lnSpc>
                <a:spcPct val="110000"/>
              </a:lnSpc>
              <a:spcBef>
                <a:spcPts val="600"/>
              </a:spcBef>
              <a:spcAft>
                <a:spcPts val="1200"/>
              </a:spcAft>
            </a:pPr>
            <a:r>
              <a:rPr lang="sr-Latn-CS" dirty="0" smtClean="0"/>
              <a:t>D</a:t>
            </a:r>
            <a:r>
              <a:rPr lang="sr-Latn-CS" dirty="0" smtClean="0"/>
              <a:t>avaoci </a:t>
            </a:r>
            <a:r>
              <a:rPr lang="sr-Latn-CS" dirty="0" smtClean="0"/>
              <a:t>usluga mogu biti pod </a:t>
            </a:r>
            <a:r>
              <a:rPr lang="sr-Latn-CS" b="1" u="sng" dirty="0"/>
              <a:t>različitim jurisdikcijama za različite pravne aspekte</a:t>
            </a:r>
            <a:r>
              <a:rPr lang="sr-Latn-CS" dirty="0" smtClean="0"/>
              <a:t> vezane za njihove usluge (npr. IP, porez, zaštita podataka itd.).</a:t>
            </a:r>
            <a:endParaRPr lang="sr-Latn-CS" dirty="0"/>
          </a:p>
        </p:txBody>
      </p:sp>
      <p:sp>
        <p:nvSpPr>
          <p:cNvPr id="4" name="Slide Number Placeholder 3"/>
          <p:cNvSpPr>
            <a:spLocks noGrp="1"/>
          </p:cNvSpPr>
          <p:nvPr>
            <p:ph type="sldNum" sz="quarter" idx="12"/>
          </p:nvPr>
        </p:nvSpPr>
        <p:spPr/>
        <p:txBody>
          <a:bodyPr/>
          <a:lstStyle/>
          <a:p>
            <a:fld id="{CBD56858-EB0B-D04D-B23C-7A827FD60C9F}" type="slidenum">
              <a:rPr lang="en-US" smtClean="0"/>
              <a:pPr/>
              <a:t>16</a:t>
            </a:fld>
            <a:endParaRPr lang="sr-Latn-CS"/>
          </a:p>
        </p:txBody>
      </p:sp>
      <p:sp>
        <p:nvSpPr>
          <p:cNvPr id="5" name="Title 4"/>
          <p:cNvSpPr>
            <a:spLocks noGrp="1"/>
          </p:cNvSpPr>
          <p:nvPr>
            <p:ph type="title"/>
          </p:nvPr>
        </p:nvSpPr>
        <p:spPr/>
        <p:txBody>
          <a:bodyPr/>
          <a:lstStyle/>
          <a:p>
            <a:r>
              <a:rPr lang="sr-Latn-CS" b="1" dirty="0" smtClean="0"/>
              <a:t>Izazovi dokaza u oblaku</a:t>
            </a:r>
            <a:endParaRPr lang="sr-Latn-CS" b="1"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0110107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14223" cy="923330"/>
          </a:xfrm>
          <a:prstGeom prst="rect">
            <a:avLst/>
          </a:prstGeom>
          <a:noFill/>
        </p:spPr>
        <p:txBody>
          <a:bodyPr wrap="none" rtlCol="0">
            <a:spAutoFit/>
          </a:bodyPr>
          <a:lstStyle/>
          <a:p>
            <a:r>
              <a:rPr lang="sr-Latn-CS" sz="5400" dirty="0" smtClean="0"/>
              <a:t>Pitanja</a:t>
            </a:r>
            <a:endParaRPr lang="sr-Latn-CS" sz="5400" dirty="0"/>
          </a:p>
        </p:txBody>
      </p:sp>
      <p:sp>
        <p:nvSpPr>
          <p:cNvPr id="5" name="Slide Number Placeholder 4"/>
          <p:cNvSpPr>
            <a:spLocks noGrp="1"/>
          </p:cNvSpPr>
          <p:nvPr>
            <p:ph type="sldNum" sz="quarter" idx="12"/>
          </p:nvPr>
        </p:nvSpPr>
        <p:spPr/>
        <p:txBody>
          <a:bodyPr/>
          <a:lstStyle/>
          <a:p>
            <a:fld id="{CBD56858-EB0B-D04D-B23C-7A827FD60C9F}" type="slidenum">
              <a:rPr lang="en-US" smtClean="0"/>
              <a:pPr/>
              <a:t>17</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8648061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69994"/>
            <a:ext cx="8229600" cy="1735231"/>
          </a:xfrm>
        </p:spPr>
        <p:txBody>
          <a:bodyPr/>
          <a:lstStyle/>
          <a:p>
            <a:r>
              <a:rPr lang="sr-Latn-CS" b="1" dirty="0" smtClean="0"/>
              <a:t>Drugi deo</a:t>
            </a:r>
            <a:r>
              <a:t/>
            </a:r>
            <a:br/>
            <a:r>
              <a:rPr lang="sr-Latn-CS" b="1" dirty="0" smtClean="0"/>
              <a:t>Pristup podacima koji pružaju domaći davaoci usluga</a:t>
            </a:r>
            <a:r>
              <a:t/>
            </a:r>
            <a:br/>
            <a:endParaRPr lang="sr-Latn-CS" dirty="0"/>
          </a:p>
        </p:txBody>
      </p:sp>
      <p:pic>
        <p:nvPicPr>
          <p:cNvPr id="3" name="Picture 3"/>
          <p:cNvPicPr>
            <a:picLocks noGrp="1" noChangeAspect="1" noChangeArrowheads="1"/>
          </p:cNvPicPr>
          <p:nvPr>
            <p:ph sz="quarter" idx="1"/>
          </p:nvPr>
        </p:nvPicPr>
        <p:blipFill>
          <a:blip r:embed="rId3" cstate="print"/>
          <a:srcRect/>
          <a:stretch>
            <a:fillRect/>
          </a:stretch>
        </p:blipFill>
        <p:spPr bwMode="auto">
          <a:xfrm>
            <a:off x="6786578" y="4643446"/>
            <a:ext cx="1961507" cy="1766332"/>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CBD56858-EB0B-D04D-B23C-7A827FD60C9F}" type="slidenum">
              <a:rPr lang="en-US" smtClean="0"/>
              <a:pPr/>
              <a:t>18</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5315520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400" b="1" dirty="0" smtClean="0"/>
              <a:t>Nivoi saradnje</a:t>
            </a:r>
            <a:endParaRPr lang="sr-Latn-CS" sz="3400" b="1"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44822233"/>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CBD56858-EB0B-D04D-B23C-7A827FD60C9F}" type="slidenum">
              <a:rPr lang="en-US" smtClean="0"/>
              <a:pPr/>
              <a:t>19</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7829374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944"/>
            <a:ext cx="8229600" cy="565282"/>
          </a:xfrm>
        </p:spPr>
        <p:txBody>
          <a:bodyPr/>
          <a:lstStyle/>
          <a:p>
            <a:r>
              <a:rPr lang="sr-Latn-CS" sz="3400" b="1" dirty="0" smtClean="0"/>
              <a:t>Dnevni red</a:t>
            </a:r>
            <a:endParaRPr lang="sr-Latn-CS" sz="3400" b="1" dirty="0"/>
          </a:p>
        </p:txBody>
      </p:sp>
      <p:sp>
        <p:nvSpPr>
          <p:cNvPr id="3" name="Content Placeholder 2"/>
          <p:cNvSpPr>
            <a:spLocks noGrp="1"/>
          </p:cNvSpPr>
          <p:nvPr>
            <p:ph idx="1"/>
          </p:nvPr>
        </p:nvSpPr>
        <p:spPr>
          <a:xfrm>
            <a:off x="457200" y="706570"/>
            <a:ext cx="7772400" cy="5860917"/>
          </a:xfrm>
        </p:spPr>
        <p:txBody>
          <a:bodyPr>
            <a:noAutofit/>
          </a:bodyPr>
          <a:lstStyle/>
          <a:p>
            <a:pPr>
              <a:buFont typeface="Arial"/>
              <a:buChar char="•"/>
            </a:pPr>
            <a:r>
              <a:rPr lang="sr-Latn-CS" sz="2000" b="1" dirty="0" smtClean="0"/>
              <a:t>Prvi deo – Uvod </a:t>
            </a:r>
          </a:p>
          <a:p>
            <a:pPr lvl="1">
              <a:buFont typeface="Arial"/>
              <a:buChar char="•"/>
            </a:pPr>
            <a:r>
              <a:rPr lang="sr-Latn-CS" sz="1800" dirty="0" smtClean="0"/>
              <a:t>Definicije </a:t>
            </a:r>
          </a:p>
          <a:p>
            <a:pPr lvl="2"/>
            <a:r>
              <a:rPr lang="sr-Latn-CS" sz="1600" dirty="0" smtClean="0"/>
              <a:t>Elektronski dokaz</a:t>
            </a:r>
          </a:p>
          <a:p>
            <a:pPr lvl="2"/>
            <a:r>
              <a:rPr lang="sr-Latn-CS" sz="1600" dirty="0" smtClean="0"/>
              <a:t>Vrste podataka</a:t>
            </a:r>
          </a:p>
          <a:p>
            <a:pPr lvl="2"/>
            <a:r>
              <a:rPr lang="sr-Latn-CS" sz="1600" dirty="0" smtClean="0"/>
              <a:t>Davalac usluge</a:t>
            </a:r>
          </a:p>
          <a:p>
            <a:pPr lvl="1"/>
            <a:r>
              <a:rPr lang="sr-Latn-CS" sz="1800" dirty="0" smtClean="0"/>
              <a:t>Grupa za otkrivanje dokaza iz oblak tehnologija</a:t>
            </a:r>
          </a:p>
          <a:p>
            <a:pPr lvl="2"/>
            <a:r>
              <a:rPr lang="sr-Latn-CS" sz="1600" dirty="0" smtClean="0"/>
              <a:t>Ciljevi</a:t>
            </a:r>
          </a:p>
          <a:p>
            <a:pPr lvl="2"/>
            <a:r>
              <a:rPr lang="sr-Latn-CS" sz="1600" dirty="0" smtClean="0"/>
              <a:t>Problemi sa dokazima iz oblak tehnologija</a:t>
            </a:r>
          </a:p>
          <a:p>
            <a:pPr>
              <a:buFont typeface="Arial"/>
              <a:buChar char="•"/>
            </a:pPr>
            <a:r>
              <a:rPr lang="sr-Latn-CS" sz="2000" b="1" dirty="0" smtClean="0"/>
              <a:t>Drugi deo - Pristup podacima koji pružaju domaći davaoci usluga</a:t>
            </a:r>
          </a:p>
          <a:p>
            <a:pPr lvl="1"/>
            <a:r>
              <a:rPr lang="sr-Latn-CS" sz="1800" dirty="0" smtClean="0"/>
              <a:t>Nivoi saradnje</a:t>
            </a:r>
          </a:p>
          <a:p>
            <a:pPr lvl="2"/>
            <a:r>
              <a:rPr lang="sr-Latn-CS" sz="1600" dirty="0" smtClean="0"/>
              <a:t>Obavezna saradnja</a:t>
            </a:r>
          </a:p>
          <a:p>
            <a:pPr lvl="3">
              <a:buFont typeface="Arial"/>
              <a:buChar char="•"/>
            </a:pPr>
            <a:r>
              <a:rPr lang="sr-Latn-CS" sz="1600" dirty="0" smtClean="0"/>
              <a:t>Uslove i zaštitne mere</a:t>
            </a:r>
          </a:p>
          <a:p>
            <a:pPr lvl="3">
              <a:buFont typeface="Arial"/>
              <a:buChar char="•"/>
            </a:pPr>
            <a:r>
              <a:rPr lang="sr-Latn-CS" sz="1600" dirty="0" smtClean="0"/>
              <a:t>Hitna zaštita</a:t>
            </a:r>
          </a:p>
          <a:p>
            <a:pPr lvl="3">
              <a:buFont typeface="Arial"/>
              <a:buChar char="•"/>
            </a:pPr>
            <a:r>
              <a:rPr lang="sr-Latn-CS" sz="1600" dirty="0" smtClean="0"/>
              <a:t>Delimično obelodanjivanje</a:t>
            </a:r>
          </a:p>
          <a:p>
            <a:pPr lvl="3">
              <a:buFont typeface="Arial"/>
              <a:buChar char="•"/>
            </a:pPr>
            <a:r>
              <a:rPr lang="sr-Latn-CS" sz="1600" dirty="0" smtClean="0"/>
              <a:t>Izdavanja naredbe</a:t>
            </a:r>
          </a:p>
          <a:p>
            <a:pPr lvl="3">
              <a:buFont typeface="Arial"/>
              <a:buChar char="•"/>
            </a:pPr>
            <a:r>
              <a:rPr lang="sr-Latn-CS" sz="1600" dirty="0" smtClean="0"/>
              <a:t>Prikupljanje podataka o saobraćaju u realnom vremenu</a:t>
            </a:r>
          </a:p>
          <a:p>
            <a:pPr lvl="3">
              <a:buFont typeface="Arial"/>
              <a:buChar char="•"/>
            </a:pPr>
            <a:r>
              <a:rPr lang="sr-Latn-CS" sz="1600" dirty="0" smtClean="0"/>
              <a:t>Presretanje podataka iz sadržaja</a:t>
            </a:r>
          </a:p>
          <a:p>
            <a:pPr lvl="2"/>
            <a:r>
              <a:rPr lang="sr-Latn-CS" sz="1600" dirty="0" smtClean="0"/>
              <a:t>Dobrovoljna saradnja</a:t>
            </a:r>
          </a:p>
        </p:txBody>
      </p:sp>
      <p:sp>
        <p:nvSpPr>
          <p:cNvPr id="4" name="Slide Number Placeholder 3"/>
          <p:cNvSpPr>
            <a:spLocks noGrp="1"/>
          </p:cNvSpPr>
          <p:nvPr>
            <p:ph type="sldNum" sz="quarter" idx="12"/>
          </p:nvPr>
        </p:nvSpPr>
        <p:spPr/>
        <p:txBody>
          <a:bodyPr/>
          <a:lstStyle/>
          <a:p>
            <a:fld id="{CBD56858-EB0B-D04D-B23C-7A827FD60C9F}" type="slidenum">
              <a:rPr lang="en-US" smtClean="0"/>
              <a:pPr/>
              <a:t>2</a:t>
            </a:fld>
            <a:endParaRPr lang="sr-Latn-C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54062"/>
          </a:xfrm>
        </p:spPr>
        <p:txBody>
          <a:bodyPr/>
          <a:lstStyle/>
          <a:p>
            <a:r>
              <a:rPr lang="sr-Latn-CS" sz="3400" b="1" dirty="0" smtClean="0"/>
              <a:t>Obavezna saradnja</a:t>
            </a:r>
            <a:endParaRPr lang="sr-Latn-CS" sz="3400" b="1" dirty="0"/>
          </a:p>
        </p:txBody>
      </p:sp>
      <p:sp>
        <p:nvSpPr>
          <p:cNvPr id="3" name="Content Placeholder 2"/>
          <p:cNvSpPr>
            <a:spLocks noGrp="1"/>
          </p:cNvSpPr>
          <p:nvPr>
            <p:ph idx="1"/>
          </p:nvPr>
        </p:nvSpPr>
        <p:spPr>
          <a:xfrm>
            <a:off x="457200" y="1440493"/>
            <a:ext cx="8229600" cy="4685670"/>
          </a:xfrm>
        </p:spPr>
        <p:txBody>
          <a:bodyPr>
            <a:normAutofit lnSpcReduction="10000"/>
          </a:bodyPr>
          <a:lstStyle/>
          <a:p>
            <a:pPr algn="just"/>
            <a:r>
              <a:rPr lang="sr-Latn-CS" b="1" u="sng" dirty="0" smtClean="0"/>
              <a:t>Mandatiran kroz izvršenje procesnih ovlašćenja</a:t>
            </a:r>
            <a:r>
              <a:rPr lang="sr-Latn-CS" dirty="0" smtClean="0"/>
              <a:t> organa reda i/ili pravosuđa</a:t>
            </a:r>
          </a:p>
          <a:p>
            <a:pPr lvl="1" algn="just"/>
            <a:r>
              <a:rPr lang="sr-Latn-CS" dirty="0" smtClean="0"/>
              <a:t>Hitna zaštita sačuvanih računarskih podataka</a:t>
            </a:r>
          </a:p>
          <a:p>
            <a:pPr lvl="1" algn="just"/>
            <a:r>
              <a:rPr lang="sr-Latn-CS" dirty="0" smtClean="0"/>
              <a:t>Hitna zaštita i delimično otkrivanje podataka o saobraćaju</a:t>
            </a:r>
          </a:p>
          <a:p>
            <a:pPr lvl="1" algn="just"/>
            <a:r>
              <a:rPr lang="sr-Latn-CS" dirty="0" smtClean="0"/>
              <a:t>Pretraživanje i zaplena</a:t>
            </a:r>
          </a:p>
          <a:p>
            <a:pPr lvl="1" algn="just"/>
            <a:r>
              <a:rPr lang="sr-Latn-CS" dirty="0" smtClean="0"/>
              <a:t>Izdavanja naredbe</a:t>
            </a:r>
          </a:p>
          <a:p>
            <a:pPr lvl="1" algn="just"/>
            <a:r>
              <a:rPr lang="sr-Latn-CS" dirty="0" smtClean="0"/>
              <a:t>Prikupljanje podataka o saobraćaju u realnom vremenu</a:t>
            </a:r>
          </a:p>
          <a:p>
            <a:pPr lvl="1" algn="just"/>
            <a:r>
              <a:rPr lang="sr-Latn-CS" dirty="0" smtClean="0"/>
              <a:t>Presretanje podataka iz sadržaja</a:t>
            </a:r>
            <a:endParaRPr lang="sr-Latn-CS" dirty="0"/>
          </a:p>
        </p:txBody>
      </p:sp>
      <p:sp>
        <p:nvSpPr>
          <p:cNvPr id="4" name="Slide Number Placeholder 3"/>
          <p:cNvSpPr>
            <a:spLocks noGrp="1"/>
          </p:cNvSpPr>
          <p:nvPr>
            <p:ph type="sldNum" sz="quarter" idx="12"/>
          </p:nvPr>
        </p:nvSpPr>
        <p:spPr/>
        <p:txBody>
          <a:bodyPr/>
          <a:lstStyle/>
          <a:p>
            <a:fld id="{CBD56858-EB0B-D04D-B23C-7A827FD60C9F}" type="slidenum">
              <a:rPr lang="en-US" smtClean="0"/>
              <a:pPr/>
              <a:t>20</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50033948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8364"/>
            <a:ext cx="8597900" cy="1105468"/>
          </a:xfrm>
        </p:spPr>
        <p:txBody>
          <a:bodyPr/>
          <a:lstStyle/>
          <a:p>
            <a:r>
              <a:rPr lang="sr-Latn-CS" sz="3400" b="1" dirty="0" smtClean="0"/>
              <a:t>Hitna zaštita sačuvanih računarskih podataka</a:t>
            </a:r>
            <a:endParaRPr lang="sr-Latn-CS" sz="3400" b="1" dirty="0"/>
          </a:p>
        </p:txBody>
      </p:sp>
      <p:sp>
        <p:nvSpPr>
          <p:cNvPr id="3" name="Content Placeholder 2"/>
          <p:cNvSpPr>
            <a:spLocks noGrp="1"/>
          </p:cNvSpPr>
          <p:nvPr>
            <p:ph idx="1"/>
          </p:nvPr>
        </p:nvSpPr>
        <p:spPr>
          <a:xfrm>
            <a:off x="457200" y="1803747"/>
            <a:ext cx="8394700" cy="4552603"/>
          </a:xfrm>
        </p:spPr>
        <p:txBody>
          <a:bodyPr>
            <a:normAutofit/>
          </a:bodyPr>
          <a:lstStyle/>
          <a:p>
            <a:pPr marL="0" indent="0" algn="just">
              <a:buNone/>
            </a:pPr>
            <a:r>
              <a:rPr lang="sr-Latn-CS" dirty="0" smtClean="0"/>
              <a:t>[trener </a:t>
            </a:r>
            <a:r>
              <a:rPr lang="sr-Latn-CS" dirty="0" smtClean="0"/>
              <a:t>treba da </a:t>
            </a:r>
            <a:r>
              <a:rPr lang="sr-Latn-CS" dirty="0" smtClean="0"/>
              <a:t>ubaci odgovarajuće odredbe u domaćem pravu]</a:t>
            </a:r>
          </a:p>
        </p:txBody>
      </p:sp>
      <p:sp>
        <p:nvSpPr>
          <p:cNvPr id="4" name="Slide Number Placeholder 3"/>
          <p:cNvSpPr>
            <a:spLocks noGrp="1"/>
          </p:cNvSpPr>
          <p:nvPr>
            <p:ph type="sldNum" sz="quarter" idx="12"/>
          </p:nvPr>
        </p:nvSpPr>
        <p:spPr/>
        <p:txBody>
          <a:bodyPr/>
          <a:lstStyle/>
          <a:p>
            <a:r>
              <a:rPr lang="sr-Latn-CS" dirty="0" smtClean="0"/>
              <a:t>!</a:t>
            </a:r>
            <a:fld id="{CBD56858-EB0B-D04D-B23C-7A827FD60C9F}" type="slidenum">
              <a:rPr lang="en-US" smtClean="0"/>
              <a:pPr/>
              <a:t>21</a:t>
            </a:fld>
            <a:endParaRPr lang="sr-Latn-CS"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87886137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8490"/>
            <a:ext cx="8597900" cy="1053910"/>
          </a:xfrm>
        </p:spPr>
        <p:txBody>
          <a:bodyPr/>
          <a:lstStyle/>
          <a:p>
            <a:r>
              <a:rPr lang="sr-Latn-CS" sz="3400" b="1" dirty="0" smtClean="0"/>
              <a:t>Naređivanje davaocima usluga da zaštite podatke</a:t>
            </a:r>
            <a:endParaRPr lang="sr-Latn-CS" sz="3400" b="1" dirty="0"/>
          </a:p>
        </p:txBody>
      </p:sp>
      <p:sp>
        <p:nvSpPr>
          <p:cNvPr id="3" name="Content Placeholder 2"/>
          <p:cNvSpPr>
            <a:spLocks noGrp="1"/>
          </p:cNvSpPr>
          <p:nvPr>
            <p:ph idx="1"/>
          </p:nvPr>
        </p:nvSpPr>
        <p:spPr>
          <a:xfrm>
            <a:off x="457200" y="1628383"/>
            <a:ext cx="8394700" cy="4910203"/>
          </a:xfrm>
        </p:spPr>
        <p:txBody>
          <a:bodyPr>
            <a:normAutofit/>
          </a:bodyPr>
          <a:lstStyle/>
          <a:p>
            <a:pPr algn="just"/>
            <a:r>
              <a:rPr lang="sr-Latn-CS" sz="2800" dirty="0" smtClean="0"/>
              <a:t>Ovlašćenja </a:t>
            </a:r>
            <a:r>
              <a:rPr lang="sr-Latn-CS" sz="2800" b="1" u="sng" dirty="0" smtClean="0"/>
              <a:t>ograničena na čuvanje</a:t>
            </a:r>
            <a:r>
              <a:rPr lang="sr-Latn-CS" sz="2800" dirty="0" smtClean="0"/>
              <a:t> (a ne </a:t>
            </a:r>
            <a:r>
              <a:rPr lang="sr-Latn-CS" sz="2800" dirty="0" smtClean="0"/>
              <a:t>na zadržavanje</a:t>
            </a:r>
            <a:r>
              <a:rPr lang="sr-Latn-CS" sz="2800" dirty="0" smtClean="0"/>
              <a:t>) sačuvanih podataka</a:t>
            </a:r>
          </a:p>
          <a:p>
            <a:pPr algn="just"/>
            <a:endParaRPr lang="sr-Latn-CS" sz="2800" dirty="0"/>
          </a:p>
          <a:p>
            <a:pPr algn="just"/>
            <a:r>
              <a:rPr lang="sr-Latn-CS" sz="2800" dirty="0" smtClean="0"/>
              <a:t>Ovlašćenja koja se sprovode u odnosu na </a:t>
            </a:r>
            <a:r>
              <a:rPr lang="sr-Latn-CS" sz="2800" b="1" u="sng" dirty="0" smtClean="0"/>
              <a:t>konkretnu krivičnu istragu/postupak</a:t>
            </a:r>
          </a:p>
          <a:p>
            <a:pPr algn="just"/>
            <a:endParaRPr lang="sr-Latn-CS" sz="2800" dirty="0"/>
          </a:p>
          <a:p>
            <a:pPr algn="just"/>
            <a:r>
              <a:rPr lang="sr-Latn-CS" sz="2800" dirty="0" smtClean="0"/>
              <a:t>Ovlašćenja </a:t>
            </a:r>
            <a:r>
              <a:rPr lang="sr-Latn-CS" sz="2800" dirty="0" smtClean="0"/>
              <a:t>da se </a:t>
            </a:r>
            <a:r>
              <a:rPr lang="sr-Latn-CS" sz="2800" b="1" u="sng" dirty="0" smtClean="0"/>
              <a:t>naredi</a:t>
            </a:r>
            <a:r>
              <a:rPr lang="sr-Latn-CS" sz="2800" dirty="0" smtClean="0"/>
              <a:t> bilo kojoj osobi (uključujući i </a:t>
            </a:r>
            <a:r>
              <a:rPr lang="sr-Latn-CS" sz="2800" b="1" u="sng" dirty="0" smtClean="0"/>
              <a:t>privatne dobavljače usluga</a:t>
            </a:r>
            <a:r>
              <a:rPr lang="sr-Latn-CS" sz="2800" dirty="0" smtClean="0"/>
              <a:t>) da </a:t>
            </a:r>
            <a:r>
              <a:rPr lang="sr-Latn-CS" sz="2800" b="1" u="sng" dirty="0" smtClean="0"/>
              <a:t>zaštiti sačuvane podatke</a:t>
            </a:r>
            <a:r>
              <a:rPr lang="sr-Latn-CS" sz="2800" dirty="0" smtClean="0"/>
              <a:t> u svom </a:t>
            </a:r>
            <a:r>
              <a:rPr lang="sr-Latn-CS" sz="2800" b="1" u="sng" dirty="0" smtClean="0"/>
              <a:t>posedu ili kontroli</a:t>
            </a:r>
          </a:p>
        </p:txBody>
      </p:sp>
      <p:sp>
        <p:nvSpPr>
          <p:cNvPr id="4" name="Slide Number Placeholder 3"/>
          <p:cNvSpPr>
            <a:spLocks noGrp="1"/>
          </p:cNvSpPr>
          <p:nvPr>
            <p:ph type="sldNum" sz="quarter" idx="12"/>
          </p:nvPr>
        </p:nvSpPr>
        <p:spPr/>
        <p:txBody>
          <a:bodyPr/>
          <a:lstStyle/>
          <a:p>
            <a:r>
              <a:rPr lang="sr-Latn-CS" dirty="0" smtClean="0"/>
              <a:t>!</a:t>
            </a:r>
            <a:fld id="{CBD56858-EB0B-D04D-B23C-7A827FD60C9F}" type="slidenum">
              <a:rPr lang="en-US" smtClean="0"/>
              <a:pPr/>
              <a:t>22</a:t>
            </a:fld>
            <a:endParaRPr lang="sr-Latn-CS"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89330108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400" b="1" dirty="0" smtClean="0"/>
              <a:t>Naređivanje davaocima usluga da zaštite podatke</a:t>
            </a:r>
            <a:endParaRPr lang="sr-Latn-CS" sz="3400" b="1" dirty="0"/>
          </a:p>
        </p:txBody>
      </p:sp>
      <p:sp>
        <p:nvSpPr>
          <p:cNvPr id="3" name="Content Placeholder 2"/>
          <p:cNvSpPr>
            <a:spLocks noGrp="1"/>
          </p:cNvSpPr>
          <p:nvPr>
            <p:ph idx="1"/>
          </p:nvPr>
        </p:nvSpPr>
        <p:spPr>
          <a:xfrm>
            <a:off x="375781" y="1480268"/>
            <a:ext cx="8348597" cy="4888216"/>
          </a:xfrm>
        </p:spPr>
        <p:txBody>
          <a:bodyPr>
            <a:normAutofit fontScale="77500" lnSpcReduction="20000"/>
          </a:bodyPr>
          <a:lstStyle/>
          <a:p>
            <a:pPr algn="just">
              <a:spcBef>
                <a:spcPts val="600"/>
              </a:spcBef>
              <a:spcAft>
                <a:spcPts val="1200"/>
              </a:spcAft>
            </a:pPr>
            <a:r>
              <a:rPr lang="sr-Latn-CS" dirty="0" smtClean="0"/>
              <a:t>Možda je potrebna </a:t>
            </a:r>
            <a:r>
              <a:rPr lang="sr-Latn-CS" dirty="0" smtClean="0"/>
              <a:t>i primena da </a:t>
            </a:r>
            <a:r>
              <a:rPr lang="sr-Latn-CS" dirty="0" smtClean="0"/>
              <a:t>se navede </a:t>
            </a:r>
            <a:r>
              <a:rPr lang="sr-Latn-CS" b="1" u="sng" dirty="0" smtClean="0"/>
              <a:t>osnov </a:t>
            </a:r>
            <a:r>
              <a:rPr lang="sr-Latn-CS" dirty="0" smtClean="0"/>
              <a:t>za verovanje da su podaci </a:t>
            </a:r>
            <a:r>
              <a:rPr lang="sr-Latn-CS" b="1" u="sng" dirty="0" smtClean="0"/>
              <a:t>naročito podložni gubitku ili izmeni</a:t>
            </a:r>
          </a:p>
          <a:p>
            <a:pPr algn="just">
              <a:spcBef>
                <a:spcPts val="600"/>
              </a:spcBef>
              <a:spcAft>
                <a:spcPts val="1200"/>
              </a:spcAft>
            </a:pPr>
            <a:r>
              <a:rPr lang="sr-Latn-CS" dirty="0" smtClean="0"/>
              <a:t>Naredba treba </a:t>
            </a:r>
            <a:r>
              <a:rPr lang="sr-Latn-CS" b="1" u="sng" dirty="0"/>
              <a:t>jasno da naznači koji podaci</a:t>
            </a:r>
            <a:r>
              <a:rPr lang="sr-Latn-CS" dirty="0" smtClean="0"/>
              <a:t> su u posedu ili pod kontrolom davaoca usluga koji su predmet naredbe</a:t>
            </a:r>
          </a:p>
          <a:p>
            <a:pPr algn="just">
              <a:spcBef>
                <a:spcPts val="600"/>
              </a:spcBef>
              <a:spcAft>
                <a:spcPts val="1200"/>
              </a:spcAft>
            </a:pPr>
            <a:r>
              <a:rPr lang="sr-Latn-CS" dirty="0" smtClean="0"/>
              <a:t>Naredba treba da precizira da li će privatni davaoci usluga takođe "</a:t>
            </a:r>
            <a:r>
              <a:rPr lang="sr-Latn-CS" b="1" u="sng" dirty="0"/>
              <a:t>zamrznuti" podatke</a:t>
            </a:r>
          </a:p>
          <a:p>
            <a:pPr algn="just">
              <a:spcBef>
                <a:spcPts val="600"/>
              </a:spcBef>
              <a:spcAft>
                <a:spcPts val="1200"/>
              </a:spcAft>
            </a:pPr>
            <a:r>
              <a:rPr lang="sr-Latn-CS" dirty="0" smtClean="0"/>
              <a:t>Naredba treba da precizira da li je privatni davalac usluga </a:t>
            </a:r>
            <a:r>
              <a:rPr lang="sr-Latn-CS" b="1" u="sng" dirty="0"/>
              <a:t>dužan da čuva naredbu u tajnosti</a:t>
            </a:r>
          </a:p>
          <a:p>
            <a:pPr algn="just">
              <a:spcBef>
                <a:spcPts val="600"/>
              </a:spcBef>
              <a:spcAft>
                <a:spcPts val="1200"/>
              </a:spcAft>
            </a:pPr>
            <a:r>
              <a:rPr lang="sr-Latn-CS" dirty="0" smtClean="0"/>
              <a:t>Naredba treba da odredi </a:t>
            </a:r>
            <a:r>
              <a:rPr lang="sr-Latn-CS" b="1" u="sng" dirty="0"/>
              <a:t>određeni vremenski period</a:t>
            </a:r>
            <a:r>
              <a:rPr lang="sr-Latn-CS" dirty="0" smtClean="0"/>
              <a:t> za koji se zaštita </a:t>
            </a:r>
            <a:r>
              <a:rPr lang="sr-Latn-CS" dirty="0" smtClean="0"/>
              <a:t>naređuje</a:t>
            </a:r>
            <a:endParaRPr lang="sr-Latn-CS" dirty="0" smtClean="0"/>
          </a:p>
        </p:txBody>
      </p:sp>
      <p:sp>
        <p:nvSpPr>
          <p:cNvPr id="4" name="Slide Number Placeholder 3"/>
          <p:cNvSpPr>
            <a:spLocks noGrp="1"/>
          </p:cNvSpPr>
          <p:nvPr>
            <p:ph type="sldNum" sz="quarter" idx="12"/>
          </p:nvPr>
        </p:nvSpPr>
        <p:spPr/>
        <p:txBody>
          <a:bodyPr/>
          <a:lstStyle/>
          <a:p>
            <a:r>
              <a:rPr lang="sr-Latn-CS" dirty="0" smtClean="0"/>
              <a:t>!</a:t>
            </a:r>
            <a:fld id="{CBD56858-EB0B-D04D-B23C-7A827FD60C9F}" type="slidenum">
              <a:rPr lang="en-US" smtClean="0"/>
              <a:pPr/>
              <a:t>23</a:t>
            </a:fld>
            <a:endParaRPr lang="sr-Latn-CS"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93006708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8490"/>
            <a:ext cx="8597900" cy="1132764"/>
          </a:xfrm>
        </p:spPr>
        <p:txBody>
          <a:bodyPr/>
          <a:lstStyle/>
          <a:p>
            <a:r>
              <a:rPr lang="sr-Latn-CS" sz="3400" b="1" dirty="0" smtClean="0"/>
              <a:t>Hitna zaštita i delimično otkrivanje podataka o saobraćaju</a:t>
            </a:r>
            <a:endParaRPr lang="sr-Latn-CS" sz="3400" b="1" dirty="0"/>
          </a:p>
        </p:txBody>
      </p:sp>
      <p:sp>
        <p:nvSpPr>
          <p:cNvPr id="3" name="Content Placeholder 2"/>
          <p:cNvSpPr>
            <a:spLocks noGrp="1"/>
          </p:cNvSpPr>
          <p:nvPr>
            <p:ph idx="1"/>
          </p:nvPr>
        </p:nvSpPr>
        <p:spPr>
          <a:xfrm>
            <a:off x="457200" y="1778696"/>
            <a:ext cx="8229600" cy="4723704"/>
          </a:xfrm>
        </p:spPr>
        <p:txBody>
          <a:bodyPr>
            <a:normAutofit/>
          </a:bodyPr>
          <a:lstStyle/>
          <a:p>
            <a:pPr marL="0" indent="0" algn="just">
              <a:buNone/>
            </a:pPr>
            <a:r>
              <a:rPr lang="sr-Latn-CS" dirty="0" smtClean="0"/>
              <a:t>[trener da ubaci odgovarajuće odredbe u domaćem pravu]</a:t>
            </a:r>
          </a:p>
        </p:txBody>
      </p:sp>
      <p:sp>
        <p:nvSpPr>
          <p:cNvPr id="4" name="Slide Number Placeholder 3"/>
          <p:cNvSpPr>
            <a:spLocks noGrp="1"/>
          </p:cNvSpPr>
          <p:nvPr>
            <p:ph type="sldNum" sz="quarter" idx="12"/>
          </p:nvPr>
        </p:nvSpPr>
        <p:spPr/>
        <p:txBody>
          <a:bodyPr/>
          <a:lstStyle/>
          <a:p>
            <a:r>
              <a:rPr lang="sr-Latn-CS" dirty="0" smtClean="0"/>
              <a:t>!</a:t>
            </a:r>
            <a:fld id="{CBD56858-EB0B-D04D-B23C-7A827FD60C9F}" type="slidenum">
              <a:rPr lang="en-US" smtClean="0"/>
              <a:pPr/>
              <a:t>24</a:t>
            </a:fld>
            <a:endParaRPr lang="sr-Latn-CS"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7830017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5659"/>
            <a:ext cx="8597900" cy="1086253"/>
          </a:xfrm>
        </p:spPr>
        <p:txBody>
          <a:bodyPr/>
          <a:lstStyle/>
          <a:p>
            <a:r>
              <a:rPr lang="sr-Latn-CS" sz="3400" b="1" dirty="0" smtClean="0"/>
              <a:t>Naređivanje davaocima usluga da delimično otkriju podatke o saobraćaju</a:t>
            </a:r>
            <a:endParaRPr lang="sr-Latn-CS" sz="3400" b="1" dirty="0"/>
          </a:p>
        </p:txBody>
      </p:sp>
      <p:sp>
        <p:nvSpPr>
          <p:cNvPr id="3" name="Content Placeholder 2"/>
          <p:cNvSpPr>
            <a:spLocks noGrp="1"/>
          </p:cNvSpPr>
          <p:nvPr>
            <p:ph idx="1"/>
          </p:nvPr>
        </p:nvSpPr>
        <p:spPr>
          <a:xfrm>
            <a:off x="441434" y="1891430"/>
            <a:ext cx="8229600" cy="4346532"/>
          </a:xfrm>
        </p:spPr>
        <p:txBody>
          <a:bodyPr>
            <a:normAutofit/>
          </a:bodyPr>
          <a:lstStyle/>
          <a:p>
            <a:pPr algn="just"/>
            <a:r>
              <a:rPr lang="sr-Latn-CS" dirty="0" smtClean="0"/>
              <a:t>Organi reda imaju ovlašćenja da nalože davaocima usluga saradnju da:</a:t>
            </a:r>
          </a:p>
          <a:p>
            <a:pPr lvl="1" algn="just"/>
            <a:r>
              <a:rPr lang="sr-Latn-CS" dirty="0" smtClean="0"/>
              <a:t>Brzo zaštite sačuvane podatke o saobraćaju iz prošlih komunikacija </a:t>
            </a:r>
          </a:p>
          <a:p>
            <a:pPr lvl="1" algn="just"/>
            <a:r>
              <a:rPr lang="sr-Latn-CS" dirty="0" smtClean="0"/>
              <a:t>Delimično otkrivaju podatke o saobraćaju kako bi se identifikovali drugi davaoci usluga uključeni u prenos određenih komunikacija </a:t>
            </a:r>
          </a:p>
        </p:txBody>
      </p:sp>
      <p:sp>
        <p:nvSpPr>
          <p:cNvPr id="4" name="Slide Number Placeholder 3"/>
          <p:cNvSpPr>
            <a:spLocks noGrp="1"/>
          </p:cNvSpPr>
          <p:nvPr>
            <p:ph type="sldNum" sz="quarter" idx="12"/>
          </p:nvPr>
        </p:nvSpPr>
        <p:spPr/>
        <p:txBody>
          <a:bodyPr/>
          <a:lstStyle/>
          <a:p>
            <a:r>
              <a:rPr lang="sr-Latn-CS" dirty="0" smtClean="0"/>
              <a:t>!</a:t>
            </a:r>
            <a:fld id="{CBD56858-EB0B-D04D-B23C-7A827FD60C9F}" type="slidenum">
              <a:rPr lang="en-US" smtClean="0"/>
              <a:pPr/>
              <a:t>25</a:t>
            </a:fld>
            <a:endParaRPr lang="sr-Latn-CS"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41919942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400" b="1" dirty="0"/>
              <a:t>Naređivanje davaocima usluga da delimično otkriju podatke o saobraćaju</a:t>
            </a:r>
          </a:p>
        </p:txBody>
      </p:sp>
      <p:sp>
        <p:nvSpPr>
          <p:cNvPr id="3" name="Content Placeholder 2"/>
          <p:cNvSpPr>
            <a:spLocks noGrp="1"/>
          </p:cNvSpPr>
          <p:nvPr>
            <p:ph idx="1"/>
          </p:nvPr>
        </p:nvSpPr>
        <p:spPr>
          <a:xfrm>
            <a:off x="457200" y="2079321"/>
            <a:ext cx="8229600" cy="4046842"/>
          </a:xfrm>
        </p:spPr>
        <p:txBody>
          <a:bodyPr>
            <a:normAutofit fontScale="92500" lnSpcReduction="10000"/>
          </a:bodyPr>
          <a:lstStyle/>
          <a:p>
            <a:pPr algn="just"/>
            <a:r>
              <a:rPr lang="sr-Latn-CS" b="1" u="sng" dirty="0" smtClean="0"/>
              <a:t>Jedno naređenje</a:t>
            </a:r>
            <a:r>
              <a:rPr lang="sr-Latn-CS" dirty="0" smtClean="0"/>
              <a:t> može da povezuje </a:t>
            </a:r>
            <a:r>
              <a:rPr lang="sr-Latn-CS" b="1" u="sng" dirty="0"/>
              <a:t>različite davaoce usluga</a:t>
            </a:r>
            <a:r>
              <a:rPr lang="sr-Latn-CS" dirty="0" smtClean="0"/>
              <a:t> koji su uključeni u prenos komunikacije </a:t>
            </a:r>
            <a:r>
              <a:rPr lang="sr-Latn-CS" b="1" u="sng" dirty="0"/>
              <a:t>čak i ako nisu identifikovani u trenutku naredbe</a:t>
            </a:r>
          </a:p>
          <a:p>
            <a:pPr algn="just"/>
            <a:r>
              <a:rPr lang="sr-Latn-CS" dirty="0" smtClean="0"/>
              <a:t>Naredba se može </a:t>
            </a:r>
            <a:r>
              <a:rPr lang="sr-Latn-CS" b="1" u="sng" dirty="0" smtClean="0"/>
              <a:t>redovno nalagati  dovaocima usluga</a:t>
            </a:r>
            <a:r>
              <a:rPr lang="sr-Latn-CS" dirty="0" smtClean="0"/>
              <a:t> pošto su identifikovani</a:t>
            </a:r>
          </a:p>
          <a:p>
            <a:pPr algn="just"/>
            <a:r>
              <a:rPr lang="sr-Latn-CS" dirty="0" smtClean="0"/>
              <a:t>Naredba može zahtevati od svakog privatnog davaoca da </a:t>
            </a:r>
            <a:r>
              <a:rPr lang="sr-Latn-CS" b="1" u="sng" dirty="0"/>
              <a:t>otkrije dovoljne količine informacija kako bi identifikovao druge davaoce uslug</a:t>
            </a:r>
            <a:r>
              <a:rPr lang="sr-Latn-CS" dirty="0" smtClean="0"/>
              <a:t>a</a:t>
            </a:r>
          </a:p>
        </p:txBody>
      </p:sp>
      <p:sp>
        <p:nvSpPr>
          <p:cNvPr id="4" name="Slide Number Placeholder 3"/>
          <p:cNvSpPr>
            <a:spLocks noGrp="1"/>
          </p:cNvSpPr>
          <p:nvPr>
            <p:ph type="sldNum" sz="quarter" idx="12"/>
          </p:nvPr>
        </p:nvSpPr>
        <p:spPr/>
        <p:txBody>
          <a:bodyPr/>
          <a:lstStyle/>
          <a:p>
            <a:r>
              <a:rPr lang="sr-Latn-CS" dirty="0" smtClean="0"/>
              <a:t>!</a:t>
            </a:r>
            <a:fld id="{CBD56858-EB0B-D04D-B23C-7A827FD60C9F}" type="slidenum">
              <a:rPr lang="en-US" smtClean="0"/>
              <a:pPr/>
              <a:t>26</a:t>
            </a:fld>
            <a:endParaRPr lang="sr-Latn-CS"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77019801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211"/>
            <a:ext cx="8229600" cy="652462"/>
          </a:xfrm>
        </p:spPr>
        <p:txBody>
          <a:bodyPr/>
          <a:lstStyle/>
          <a:p>
            <a:r>
              <a:rPr lang="sr-Latn-CS" sz="3400" b="1" dirty="0" smtClean="0"/>
              <a:t>Izdavanja naredbe</a:t>
            </a:r>
            <a:endParaRPr lang="sr-Latn-CS" sz="3400" b="1" dirty="0"/>
          </a:p>
        </p:txBody>
      </p:sp>
      <p:sp>
        <p:nvSpPr>
          <p:cNvPr id="3" name="Content Placeholder 2"/>
          <p:cNvSpPr>
            <a:spLocks noGrp="1"/>
          </p:cNvSpPr>
          <p:nvPr>
            <p:ph idx="1"/>
          </p:nvPr>
        </p:nvSpPr>
        <p:spPr>
          <a:xfrm>
            <a:off x="457200" y="1164920"/>
            <a:ext cx="8229600" cy="5191429"/>
          </a:xfrm>
        </p:spPr>
        <p:txBody>
          <a:bodyPr>
            <a:normAutofit/>
          </a:bodyPr>
          <a:lstStyle/>
          <a:p>
            <a:pPr marL="0" indent="0" algn="just">
              <a:buNone/>
            </a:pPr>
            <a:r>
              <a:rPr lang="sr-Latn-CS" dirty="0" smtClean="0"/>
              <a:t>[trener da ubaci odgovarajuće odredbe u domaćem pravu]</a:t>
            </a:r>
          </a:p>
        </p:txBody>
      </p:sp>
      <p:sp>
        <p:nvSpPr>
          <p:cNvPr id="4" name="Slide Number Placeholder 3"/>
          <p:cNvSpPr>
            <a:spLocks noGrp="1"/>
          </p:cNvSpPr>
          <p:nvPr>
            <p:ph type="sldNum" sz="quarter" idx="12"/>
          </p:nvPr>
        </p:nvSpPr>
        <p:spPr/>
        <p:txBody>
          <a:bodyPr/>
          <a:lstStyle/>
          <a:p>
            <a:r>
              <a:rPr lang="sr-Latn-CS" dirty="0" smtClean="0"/>
              <a:t>!</a:t>
            </a:r>
            <a:fld id="{CBD56858-EB0B-D04D-B23C-7A827FD60C9F}" type="slidenum">
              <a:rPr lang="en-US" smtClean="0"/>
              <a:pPr/>
              <a:t>27</a:t>
            </a:fld>
            <a:endParaRPr lang="sr-Latn-CS"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43688709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211"/>
            <a:ext cx="8229600" cy="652462"/>
          </a:xfrm>
        </p:spPr>
        <p:txBody>
          <a:bodyPr/>
          <a:lstStyle/>
          <a:p>
            <a:r>
              <a:rPr lang="sr-Latn-CS" sz="3400" b="1" dirty="0" smtClean="0"/>
              <a:t>Naređivanje davaocima usluga da predaju podatke</a:t>
            </a:r>
            <a:endParaRPr lang="sr-Latn-CS" sz="3400" b="1" dirty="0"/>
          </a:p>
        </p:txBody>
      </p:sp>
      <p:sp>
        <p:nvSpPr>
          <p:cNvPr id="3" name="Content Placeholder 2"/>
          <p:cNvSpPr>
            <a:spLocks noGrp="1"/>
          </p:cNvSpPr>
          <p:nvPr>
            <p:ph idx="1"/>
          </p:nvPr>
        </p:nvSpPr>
        <p:spPr>
          <a:xfrm>
            <a:off x="457200" y="1578279"/>
            <a:ext cx="8229600" cy="4379608"/>
          </a:xfrm>
        </p:spPr>
        <p:txBody>
          <a:bodyPr>
            <a:normAutofit fontScale="92500" lnSpcReduction="20000"/>
          </a:bodyPr>
          <a:lstStyle/>
          <a:p>
            <a:pPr algn="just"/>
            <a:r>
              <a:rPr lang="sr-Latn-CS" dirty="0" smtClean="0"/>
              <a:t>Manje intrusivno od pretraživanja i odlaganja podataka</a:t>
            </a:r>
          </a:p>
          <a:p>
            <a:pPr algn="just"/>
            <a:endParaRPr lang="sr-Latn-CS" dirty="0"/>
          </a:p>
          <a:p>
            <a:pPr algn="just"/>
            <a:r>
              <a:rPr lang="sr-Latn-CS" dirty="0" smtClean="0"/>
              <a:t>Manje teško od pretraživanja i uzimanja podataka</a:t>
            </a:r>
          </a:p>
          <a:p>
            <a:pPr algn="just"/>
            <a:endParaRPr lang="sr-Latn-CS" dirty="0"/>
          </a:p>
          <a:p>
            <a:pPr algn="just"/>
            <a:r>
              <a:rPr lang="sr-Latn-CS" dirty="0" smtClean="0"/>
              <a:t>Omogućava nadležnom organu da naredi proizvodnju podataka koje poseduju ili kontrolišu davaoci usluga</a:t>
            </a:r>
          </a:p>
          <a:p>
            <a:pPr algn="just"/>
            <a:endParaRPr lang="sr-Latn-CS" dirty="0"/>
          </a:p>
          <a:p>
            <a:pPr algn="just"/>
            <a:r>
              <a:rPr lang="sr-Latn-CS" dirty="0" smtClean="0"/>
              <a:t>Ne stvara opštu obavezu zadržavanja podataka</a:t>
            </a:r>
          </a:p>
          <a:p>
            <a:pPr algn="just"/>
            <a:endParaRPr lang="sr-Latn-CS" dirty="0"/>
          </a:p>
        </p:txBody>
      </p:sp>
      <p:sp>
        <p:nvSpPr>
          <p:cNvPr id="4" name="Slide Number Placeholder 3"/>
          <p:cNvSpPr>
            <a:spLocks noGrp="1"/>
          </p:cNvSpPr>
          <p:nvPr>
            <p:ph type="sldNum" sz="quarter" idx="12"/>
          </p:nvPr>
        </p:nvSpPr>
        <p:spPr/>
        <p:txBody>
          <a:bodyPr/>
          <a:lstStyle/>
          <a:p>
            <a:r>
              <a:rPr lang="sr-Latn-CS" dirty="0" smtClean="0"/>
              <a:t>!</a:t>
            </a:r>
            <a:fld id="{CBD56858-EB0B-D04D-B23C-7A827FD60C9F}" type="slidenum">
              <a:rPr lang="en-US" smtClean="0"/>
              <a:pPr/>
              <a:t>28</a:t>
            </a:fld>
            <a:endParaRPr lang="sr-Latn-CS"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5509178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211"/>
            <a:ext cx="8229600" cy="652462"/>
          </a:xfrm>
        </p:spPr>
        <p:txBody>
          <a:bodyPr/>
          <a:lstStyle/>
          <a:p>
            <a:r>
              <a:rPr lang="sr-Latn-CS" sz="3400" b="1" dirty="0"/>
              <a:t>Naređivanje davaocima usluga da predaju podatke</a:t>
            </a:r>
          </a:p>
        </p:txBody>
      </p:sp>
      <p:sp>
        <p:nvSpPr>
          <p:cNvPr id="3" name="Content Placeholder 2"/>
          <p:cNvSpPr>
            <a:spLocks noGrp="1"/>
          </p:cNvSpPr>
          <p:nvPr>
            <p:ph idx="1"/>
          </p:nvPr>
        </p:nvSpPr>
        <p:spPr>
          <a:xfrm>
            <a:off x="457200" y="1327759"/>
            <a:ext cx="8229600" cy="5047640"/>
          </a:xfrm>
        </p:spPr>
        <p:txBody>
          <a:bodyPr>
            <a:normAutofit fontScale="70000" lnSpcReduction="20000"/>
          </a:bodyPr>
          <a:lstStyle/>
          <a:p>
            <a:pPr algn="just">
              <a:lnSpc>
                <a:spcPct val="110000"/>
              </a:lnSpc>
              <a:spcBef>
                <a:spcPts val="600"/>
              </a:spcBef>
              <a:spcAft>
                <a:spcPts val="1200"/>
              </a:spcAft>
            </a:pPr>
            <a:r>
              <a:rPr lang="sr-Latn-CS" dirty="0" smtClean="0"/>
              <a:t>Naredba se može proširiti na podatke o sadržaju, podatke o saobraćaju ili pretplatničke informacije</a:t>
            </a:r>
          </a:p>
          <a:p>
            <a:pPr algn="just">
              <a:lnSpc>
                <a:spcPct val="110000"/>
              </a:lnSpc>
              <a:spcBef>
                <a:spcPts val="600"/>
              </a:spcBef>
              <a:spcAft>
                <a:spcPts val="1200"/>
              </a:spcAft>
            </a:pPr>
            <a:r>
              <a:rPr lang="sr-Latn-CS" dirty="0" smtClean="0"/>
              <a:t>Naredba se može upućivati samo osobama ili davaocima usluga koji kontrolišu ili poseduju podatake </a:t>
            </a:r>
          </a:p>
          <a:p>
            <a:pPr algn="just">
              <a:lnSpc>
                <a:spcPct val="110000"/>
              </a:lnSpc>
              <a:spcBef>
                <a:spcPts val="600"/>
              </a:spcBef>
              <a:spcAft>
                <a:spcPts val="1200"/>
              </a:spcAft>
            </a:pPr>
            <a:r>
              <a:rPr lang="sr-Latn-CS" dirty="0" smtClean="0"/>
              <a:t>Naredba treba da precizira da li je privatni davalac usluga dužan da čuva naredbu u tajni: </a:t>
            </a:r>
            <a:endParaRPr lang="sr-Latn-CS" dirty="0"/>
          </a:p>
          <a:p>
            <a:pPr algn="just">
              <a:lnSpc>
                <a:spcPct val="110000"/>
              </a:lnSpc>
              <a:spcBef>
                <a:spcPts val="600"/>
              </a:spcBef>
              <a:spcAft>
                <a:spcPts val="1200"/>
              </a:spcAft>
            </a:pPr>
            <a:r>
              <a:rPr lang="sr-Latn-CS" dirty="0" smtClean="0"/>
              <a:t>Naredba treba da navede kako će davalac usluga da proizvodi podatke (npr. uređaje za skladištenje / štampanje itd)</a:t>
            </a:r>
          </a:p>
          <a:p>
            <a:pPr algn="just">
              <a:lnSpc>
                <a:spcPct val="110000"/>
              </a:lnSpc>
              <a:spcBef>
                <a:spcPts val="600"/>
              </a:spcBef>
              <a:spcAft>
                <a:spcPts val="1200"/>
              </a:spcAft>
            </a:pPr>
            <a:r>
              <a:rPr lang="sr-Latn-CS" dirty="0" smtClean="0"/>
              <a:t>Naredba se mora odnositi na određene informacije o pretplatniku (npr. izdavanje naredbe za adresu klijenta o pružanju korisničkog imena)</a:t>
            </a:r>
            <a:endParaRPr lang="sr-Latn-CS" dirty="0"/>
          </a:p>
          <a:p>
            <a:pPr algn="just">
              <a:lnSpc>
                <a:spcPct val="110000"/>
              </a:lnSpc>
              <a:spcBef>
                <a:spcPts val="600"/>
              </a:spcBef>
              <a:spcAft>
                <a:spcPts val="1200"/>
              </a:spcAft>
            </a:pPr>
            <a:endParaRPr lang="sr-Latn-CS" dirty="0" smtClean="0"/>
          </a:p>
        </p:txBody>
      </p:sp>
      <p:sp>
        <p:nvSpPr>
          <p:cNvPr id="4" name="Slide Number Placeholder 3"/>
          <p:cNvSpPr>
            <a:spLocks noGrp="1"/>
          </p:cNvSpPr>
          <p:nvPr>
            <p:ph type="sldNum" sz="quarter" idx="12"/>
          </p:nvPr>
        </p:nvSpPr>
        <p:spPr/>
        <p:txBody>
          <a:bodyPr/>
          <a:lstStyle/>
          <a:p>
            <a:r>
              <a:rPr lang="sr-Latn-CS" dirty="0" smtClean="0"/>
              <a:t>!</a:t>
            </a:r>
            <a:fld id="{CBD56858-EB0B-D04D-B23C-7A827FD60C9F}" type="slidenum">
              <a:rPr lang="en-US" smtClean="0"/>
              <a:pPr/>
              <a:t>29</a:t>
            </a:fld>
            <a:endParaRPr lang="sr-Latn-CS"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8185060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944"/>
            <a:ext cx="8229600" cy="565282"/>
          </a:xfrm>
        </p:spPr>
        <p:txBody>
          <a:bodyPr/>
          <a:lstStyle/>
          <a:p>
            <a:r>
              <a:rPr lang="sr-Latn-CS" sz="3400" b="1" dirty="0" smtClean="0"/>
              <a:t>Dnevni red</a:t>
            </a:r>
            <a:endParaRPr lang="sr-Latn-CS" sz="3400" b="1" dirty="0"/>
          </a:p>
        </p:txBody>
      </p:sp>
      <p:sp>
        <p:nvSpPr>
          <p:cNvPr id="3" name="Content Placeholder 2"/>
          <p:cNvSpPr>
            <a:spLocks noGrp="1"/>
          </p:cNvSpPr>
          <p:nvPr>
            <p:ph idx="1"/>
          </p:nvPr>
        </p:nvSpPr>
        <p:spPr>
          <a:xfrm>
            <a:off x="457200" y="706570"/>
            <a:ext cx="7772400" cy="5860917"/>
          </a:xfrm>
        </p:spPr>
        <p:txBody>
          <a:bodyPr>
            <a:noAutofit/>
          </a:bodyPr>
          <a:lstStyle/>
          <a:p>
            <a:pPr>
              <a:buFont typeface="Arial"/>
              <a:buChar char="•"/>
            </a:pPr>
            <a:r>
              <a:rPr lang="sr-Latn-CS" sz="2000" b="1" dirty="0" smtClean="0"/>
              <a:t>Treći deo - Pristup podacima od strane multinacionalnih </a:t>
            </a:r>
            <a:r>
              <a:rPr lang="sr-Latn-CS" sz="2000" b="1" dirty="0" smtClean="0"/>
              <a:t>davalaca </a:t>
            </a:r>
            <a:r>
              <a:rPr lang="sr-Latn-CS" sz="2000" b="1" dirty="0" smtClean="0"/>
              <a:t>usluga</a:t>
            </a:r>
          </a:p>
          <a:p>
            <a:pPr lvl="1"/>
            <a:r>
              <a:rPr lang="sr-Latn-CS" sz="1800" dirty="0" smtClean="0"/>
              <a:t>Obavezna saradnja</a:t>
            </a:r>
          </a:p>
          <a:p>
            <a:pPr lvl="2"/>
            <a:r>
              <a:rPr lang="sr-Latn-CS" sz="1600" dirty="0" smtClean="0"/>
              <a:t>HITNA ZAŠTITA SAČUVANIH RAČUNARSKIH PODATAKA</a:t>
            </a:r>
          </a:p>
          <a:p>
            <a:pPr lvl="2"/>
            <a:r>
              <a:rPr lang="sr-Latn-CS" sz="1600" dirty="0" smtClean="0"/>
              <a:t>Ubrzano obelodanjivanje sačuvanih podataka o saobraćaju</a:t>
            </a:r>
          </a:p>
          <a:p>
            <a:pPr lvl="2"/>
            <a:r>
              <a:rPr lang="sr-Latn-CS" sz="1600" dirty="0" smtClean="0"/>
              <a:t>Međusobna pomoć u vezi sa pristupom uskladištenih podataka</a:t>
            </a:r>
          </a:p>
          <a:p>
            <a:pPr lvl="2"/>
            <a:r>
              <a:rPr lang="sr-Latn-CS" sz="1600" dirty="0" smtClean="0"/>
              <a:t>Međusobna pomoć u vezi sa prikupljanjem podataka o saobraćaju u realnom vremenu</a:t>
            </a:r>
          </a:p>
          <a:p>
            <a:pPr lvl="2"/>
            <a:r>
              <a:rPr lang="sr-Latn-CS" sz="1600" dirty="0" smtClean="0"/>
              <a:t>Međusobna </a:t>
            </a:r>
            <a:r>
              <a:rPr lang="sr-Latn-CS" sz="1600" dirty="0" smtClean="0"/>
              <a:t>pomoć u pogledu presretanja podataka iz sadržaja</a:t>
            </a:r>
          </a:p>
          <a:p>
            <a:pPr lvl="1"/>
            <a:r>
              <a:rPr lang="sr-Latn-CS" sz="1800" dirty="0" smtClean="0"/>
              <a:t>Dobrovoljna saradnja sa pravnim mandatom</a:t>
            </a:r>
          </a:p>
          <a:p>
            <a:pPr lvl="2"/>
            <a:r>
              <a:rPr lang="sr-Latn-CS" sz="1600" dirty="0" smtClean="0"/>
              <a:t>Izdavanje naredbe</a:t>
            </a:r>
          </a:p>
          <a:p>
            <a:pPr lvl="2"/>
            <a:r>
              <a:rPr lang="sr-Latn-CS" sz="1600" dirty="0" smtClean="0"/>
              <a:t>Prekogranični pristup sačuvanim računarskim podacima uz saglasnost ili kada je javno dostupan</a:t>
            </a:r>
          </a:p>
          <a:p>
            <a:pPr lvl="1"/>
            <a:r>
              <a:rPr lang="sr-Latn-CS" sz="1800" dirty="0" smtClean="0"/>
              <a:t>Dobrovoljna saradnja bez zakonskog mandata</a:t>
            </a:r>
          </a:p>
          <a:p>
            <a:pPr lvl="2"/>
            <a:r>
              <a:rPr lang="sr-Latn-CS" sz="1600" dirty="0" smtClean="0"/>
              <a:t>Direktna saradnja sa multinacionalnim davaocima usluga</a:t>
            </a:r>
          </a:p>
          <a:p>
            <a:pPr lvl="1"/>
            <a:r>
              <a:rPr lang="sr-Latn-CS" sz="1800" dirty="0" smtClean="0"/>
              <a:t>Pristup </a:t>
            </a:r>
            <a:r>
              <a:rPr lang="sr-Latn-CS" sz="1800" dirty="0" smtClean="0"/>
              <a:t>podacima </a:t>
            </a:r>
            <a:r>
              <a:rPr lang="sr-Latn-CS" sz="1800" dirty="0" smtClean="0"/>
              <a:t>o oblaku </a:t>
            </a:r>
          </a:p>
          <a:p>
            <a:pPr lvl="1"/>
            <a:r>
              <a:rPr lang="sr-Latn-CS" sz="1800" dirty="0" smtClean="0"/>
              <a:t>Razmatranja u neposrednoj saradnji sa multinacionalnim davaocima usluga</a:t>
            </a:r>
          </a:p>
          <a:p>
            <a:pPr>
              <a:buFont typeface="Arial"/>
              <a:buChar char="•"/>
            </a:pPr>
            <a:r>
              <a:rPr lang="sr-Latn-CS" sz="2000" b="1" dirty="0" smtClean="0"/>
              <a:t>Četvrti deo - Studije slučaja</a:t>
            </a:r>
          </a:p>
          <a:p>
            <a:pPr>
              <a:buFont typeface="Arial"/>
              <a:buChar char="•"/>
            </a:pPr>
            <a:r>
              <a:rPr lang="sr-Latn-CS" sz="2000" b="1" dirty="0" smtClean="0"/>
              <a:t>Peti deo - rezime </a:t>
            </a:r>
          </a:p>
        </p:txBody>
      </p:sp>
      <p:sp>
        <p:nvSpPr>
          <p:cNvPr id="4" name="Slide Number Placeholder 3"/>
          <p:cNvSpPr>
            <a:spLocks noGrp="1"/>
          </p:cNvSpPr>
          <p:nvPr>
            <p:ph type="sldNum" sz="quarter" idx="12"/>
          </p:nvPr>
        </p:nvSpPr>
        <p:spPr/>
        <p:txBody>
          <a:bodyPr/>
          <a:lstStyle/>
          <a:p>
            <a:fld id="{CBD56858-EB0B-D04D-B23C-7A827FD60C9F}" type="slidenum">
              <a:rPr lang="en-US" smtClean="0"/>
              <a:pPr/>
              <a:t>3</a:t>
            </a:fld>
            <a:endParaRPr lang="sr-Latn-CS"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75072547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200" y="274638"/>
            <a:ext cx="8534400" cy="1143000"/>
          </a:xfrm>
        </p:spPr>
        <p:txBody>
          <a:bodyPr/>
          <a:lstStyle/>
          <a:p>
            <a:r>
              <a:rPr lang="sr-Latn-CS" sz="3400" b="1" dirty="0" smtClean="0"/>
              <a:t>Sakupljanje podataka </a:t>
            </a:r>
            <a:r>
              <a:rPr lang="sr-Latn-CS" sz="3400" b="1" dirty="0" smtClean="0"/>
              <a:t>o saobraćaju</a:t>
            </a:r>
            <a:r>
              <a:rPr lang="sr-Latn-CS" sz="3400" b="1" dirty="0" smtClean="0"/>
              <a:t> </a:t>
            </a:r>
            <a:r>
              <a:rPr lang="sr-Latn-CS" sz="3400" b="1" dirty="0" smtClean="0"/>
              <a:t>u realnom vremenu</a:t>
            </a:r>
            <a:endParaRPr lang="sr-Latn-CS" sz="3400" b="1" dirty="0"/>
          </a:p>
        </p:txBody>
      </p:sp>
      <p:sp>
        <p:nvSpPr>
          <p:cNvPr id="3" name="Content Placeholder 2"/>
          <p:cNvSpPr>
            <a:spLocks noGrp="1"/>
          </p:cNvSpPr>
          <p:nvPr>
            <p:ph idx="1"/>
          </p:nvPr>
        </p:nvSpPr>
        <p:spPr>
          <a:xfrm>
            <a:off x="457200" y="1417638"/>
            <a:ext cx="8229600" cy="4627562"/>
          </a:xfrm>
        </p:spPr>
        <p:txBody>
          <a:bodyPr>
            <a:normAutofit/>
          </a:bodyPr>
          <a:lstStyle/>
          <a:p>
            <a:pPr marL="0" indent="0" algn="just">
              <a:buNone/>
            </a:pPr>
            <a:r>
              <a:rPr lang="sr-Latn-CS" dirty="0" smtClean="0"/>
              <a:t>[trener </a:t>
            </a:r>
            <a:r>
              <a:rPr lang="sr-Latn-CS" dirty="0" smtClean="0"/>
              <a:t>treba da </a:t>
            </a:r>
            <a:r>
              <a:rPr lang="sr-Latn-CS" dirty="0" smtClean="0"/>
              <a:t>ubaci odgovarajuće odredbe u domaćem pravu]</a:t>
            </a:r>
          </a:p>
        </p:txBody>
      </p:sp>
      <p:sp>
        <p:nvSpPr>
          <p:cNvPr id="4" name="Slide Number Placeholder 3"/>
          <p:cNvSpPr>
            <a:spLocks noGrp="1"/>
          </p:cNvSpPr>
          <p:nvPr>
            <p:ph type="sldNum" sz="quarter" idx="12"/>
          </p:nvPr>
        </p:nvSpPr>
        <p:spPr/>
        <p:txBody>
          <a:bodyPr/>
          <a:lstStyle/>
          <a:p>
            <a:r>
              <a:rPr lang="sr-Latn-CS" dirty="0" smtClean="0"/>
              <a:t>!</a:t>
            </a:r>
            <a:fld id="{CBD56858-EB0B-D04D-B23C-7A827FD60C9F}" type="slidenum">
              <a:rPr lang="en-US" smtClean="0"/>
              <a:pPr/>
              <a:t>30</a:t>
            </a:fld>
            <a:endParaRPr lang="sr-Latn-CS"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4535179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200" y="274638"/>
            <a:ext cx="8534400" cy="1143000"/>
          </a:xfrm>
        </p:spPr>
        <p:txBody>
          <a:bodyPr/>
          <a:lstStyle/>
          <a:p>
            <a:r>
              <a:rPr lang="sr-Latn-CS" sz="3400" b="1" dirty="0" smtClean="0"/>
              <a:t>Naređivanje davaocima usluga da prikupljaju podatke o saobraćaju u realnom vremenu</a:t>
            </a:r>
            <a:r>
              <a:t/>
            </a:r>
            <a:br/>
            <a:endParaRPr lang="sr-Latn-CS" sz="3400" b="1" dirty="0"/>
          </a:p>
        </p:txBody>
      </p:sp>
      <p:sp>
        <p:nvSpPr>
          <p:cNvPr id="3" name="Content Placeholder 2"/>
          <p:cNvSpPr>
            <a:spLocks noGrp="1"/>
          </p:cNvSpPr>
          <p:nvPr>
            <p:ph idx="1"/>
          </p:nvPr>
        </p:nvSpPr>
        <p:spPr>
          <a:xfrm>
            <a:off x="457200" y="1954060"/>
            <a:ext cx="8229600" cy="4091140"/>
          </a:xfrm>
        </p:spPr>
        <p:txBody>
          <a:bodyPr>
            <a:normAutofit/>
          </a:bodyPr>
          <a:lstStyle/>
          <a:p>
            <a:pPr algn="just">
              <a:spcBef>
                <a:spcPts val="600"/>
              </a:spcBef>
              <a:spcAft>
                <a:spcPts val="1200"/>
              </a:spcAft>
            </a:pPr>
            <a:r>
              <a:rPr lang="sr-Latn-CS" dirty="0" smtClean="0"/>
              <a:t>davaocima usluga se može naložiti da prikupljaju podatke o saobraćaju u trenutku komunikacije (u realnom vremenu)</a:t>
            </a:r>
          </a:p>
          <a:p>
            <a:pPr algn="just">
              <a:spcBef>
                <a:spcPts val="600"/>
              </a:spcBef>
              <a:spcAft>
                <a:spcPts val="1200"/>
              </a:spcAft>
            </a:pPr>
            <a:r>
              <a:rPr lang="sr-Latn-CS" dirty="0" smtClean="0"/>
              <a:t>Manje invazivno od presretanja podataka iz sadržaja</a:t>
            </a:r>
          </a:p>
          <a:p>
            <a:pPr algn="just">
              <a:spcBef>
                <a:spcPts val="600"/>
              </a:spcBef>
              <a:spcAft>
                <a:spcPts val="1200"/>
              </a:spcAft>
            </a:pPr>
            <a:r>
              <a:rPr lang="sr-Latn-CS" dirty="0" smtClean="0"/>
              <a:t>Moć može biti ograničena domaćim zakonom na određene vrste prekršaja</a:t>
            </a:r>
            <a:endParaRPr lang="sr-Latn-CS" dirty="0"/>
          </a:p>
        </p:txBody>
      </p:sp>
      <p:sp>
        <p:nvSpPr>
          <p:cNvPr id="4" name="Slide Number Placeholder 3"/>
          <p:cNvSpPr>
            <a:spLocks noGrp="1"/>
          </p:cNvSpPr>
          <p:nvPr>
            <p:ph type="sldNum" sz="quarter" idx="12"/>
          </p:nvPr>
        </p:nvSpPr>
        <p:spPr/>
        <p:txBody>
          <a:bodyPr/>
          <a:lstStyle/>
          <a:p>
            <a:r>
              <a:rPr lang="sr-Latn-CS" dirty="0" smtClean="0"/>
              <a:t>!</a:t>
            </a:r>
            <a:fld id="{CBD56858-EB0B-D04D-B23C-7A827FD60C9F}" type="slidenum">
              <a:rPr lang="en-US" smtClean="0"/>
              <a:pPr/>
              <a:t>31</a:t>
            </a:fld>
            <a:endParaRPr lang="sr-Latn-CS"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05766040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200" y="129917"/>
            <a:ext cx="8534400" cy="1143000"/>
          </a:xfrm>
        </p:spPr>
        <p:txBody>
          <a:bodyPr/>
          <a:lstStyle/>
          <a:p>
            <a:r>
              <a:rPr lang="sr-Latn-CS" sz="3400" b="1" dirty="0"/>
              <a:t>Naređivanje davaocima usluga da prikupljaju podatke o saobraćaju u realnom vremenu</a:t>
            </a:r>
          </a:p>
        </p:txBody>
      </p:sp>
      <p:sp>
        <p:nvSpPr>
          <p:cNvPr id="3" name="Content Placeholder 2"/>
          <p:cNvSpPr>
            <a:spLocks noGrp="1"/>
          </p:cNvSpPr>
          <p:nvPr>
            <p:ph idx="1"/>
          </p:nvPr>
        </p:nvSpPr>
        <p:spPr>
          <a:xfrm>
            <a:off x="482600" y="1816274"/>
            <a:ext cx="8229600" cy="4421688"/>
          </a:xfrm>
        </p:spPr>
        <p:txBody>
          <a:bodyPr>
            <a:normAutofit/>
          </a:bodyPr>
          <a:lstStyle/>
          <a:p>
            <a:pPr algn="just">
              <a:spcBef>
                <a:spcPts val="600"/>
              </a:spcBef>
              <a:spcAft>
                <a:spcPts val="1200"/>
              </a:spcAft>
            </a:pPr>
            <a:r>
              <a:rPr lang="sr-Latn-CS" sz="2800" dirty="0" smtClean="0"/>
              <a:t>Naredba se mora odnositi na podatke o saobraćaju povezane sa određenim komunikacijama</a:t>
            </a:r>
          </a:p>
          <a:p>
            <a:pPr algn="just">
              <a:spcBef>
                <a:spcPts val="600"/>
              </a:spcBef>
              <a:spcAft>
                <a:spcPts val="1200"/>
              </a:spcAft>
            </a:pPr>
            <a:r>
              <a:rPr lang="sr-Latn-CS" sz="2800" dirty="0" smtClean="0"/>
              <a:t>Naredba može zahtevati da davalac usluga prikupi / evidentira ili pomogne vlastima pri prikupljanju / evidentiranju takvih podataka</a:t>
            </a:r>
          </a:p>
          <a:p>
            <a:pPr algn="just">
              <a:spcBef>
                <a:spcPts val="600"/>
              </a:spcBef>
              <a:spcAft>
                <a:spcPts val="1200"/>
              </a:spcAft>
            </a:pPr>
            <a:r>
              <a:rPr lang="sr-Latn-CS" sz="2800" dirty="0" smtClean="0"/>
              <a:t>Naredba ne sme da prevazilazi tehničke mogućnosti davaoca usluga </a:t>
            </a:r>
          </a:p>
        </p:txBody>
      </p:sp>
      <p:sp>
        <p:nvSpPr>
          <p:cNvPr id="4" name="Slide Number Placeholder 3"/>
          <p:cNvSpPr>
            <a:spLocks noGrp="1"/>
          </p:cNvSpPr>
          <p:nvPr>
            <p:ph type="sldNum" sz="quarter" idx="12"/>
          </p:nvPr>
        </p:nvSpPr>
        <p:spPr/>
        <p:txBody>
          <a:bodyPr/>
          <a:lstStyle/>
          <a:p>
            <a:r>
              <a:rPr lang="sr-Latn-CS" dirty="0" smtClean="0"/>
              <a:t>!</a:t>
            </a:r>
            <a:fld id="{CBD56858-EB0B-D04D-B23C-7A827FD60C9F}" type="slidenum">
              <a:rPr lang="en-US" smtClean="0"/>
              <a:pPr/>
              <a:t>32</a:t>
            </a:fld>
            <a:endParaRPr lang="sr-Latn-CS"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41009288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200" y="0"/>
            <a:ext cx="8534400" cy="1143000"/>
          </a:xfrm>
        </p:spPr>
        <p:txBody>
          <a:bodyPr/>
          <a:lstStyle/>
          <a:p>
            <a:r>
              <a:rPr lang="sr-Latn-CS" sz="3400" b="1" dirty="0"/>
              <a:t>Naređivanje davaocima usluga da prikupljaju podatke o saobraćaju u realnom vremenu</a:t>
            </a:r>
          </a:p>
        </p:txBody>
      </p:sp>
      <p:sp>
        <p:nvSpPr>
          <p:cNvPr id="3" name="Content Placeholder 2"/>
          <p:cNvSpPr>
            <a:spLocks noGrp="1"/>
          </p:cNvSpPr>
          <p:nvPr>
            <p:ph idx="1"/>
          </p:nvPr>
        </p:nvSpPr>
        <p:spPr>
          <a:xfrm>
            <a:off x="482600" y="1665962"/>
            <a:ext cx="8229600" cy="4690388"/>
          </a:xfrm>
        </p:spPr>
        <p:txBody>
          <a:bodyPr>
            <a:normAutofit fontScale="92500" lnSpcReduction="10000"/>
          </a:bodyPr>
          <a:lstStyle/>
          <a:p>
            <a:pPr algn="just">
              <a:lnSpc>
                <a:spcPct val="110000"/>
              </a:lnSpc>
              <a:spcBef>
                <a:spcPts val="600"/>
              </a:spcBef>
              <a:spcAft>
                <a:spcPts val="1200"/>
              </a:spcAft>
            </a:pPr>
            <a:r>
              <a:rPr lang="sr-Latn-CS" dirty="0" smtClean="0"/>
              <a:t>Naredba se može pružiti davaocima usluga sa </a:t>
            </a:r>
            <a:r>
              <a:rPr lang="sr-Latn-CS" dirty="0" smtClean="0"/>
              <a:t>sedištem </a:t>
            </a:r>
            <a:r>
              <a:rPr lang="sr-Latn-CS" dirty="0" smtClean="0"/>
              <a:t>van teritorije, ako imaju infrastrukturu unutar teritorije koja može sakupljati podatke</a:t>
            </a:r>
          </a:p>
          <a:p>
            <a:pPr algn="just">
              <a:lnSpc>
                <a:spcPct val="110000"/>
              </a:lnSpc>
              <a:spcBef>
                <a:spcPts val="600"/>
              </a:spcBef>
              <a:spcAft>
                <a:spcPts val="1200"/>
              </a:spcAft>
            </a:pPr>
            <a:r>
              <a:rPr lang="sr-Latn-CS" dirty="0" smtClean="0"/>
              <a:t>Naredba mora zahtevati od davaoca usluga (uključujući i zaposlene) da zadrže tajnost </a:t>
            </a:r>
          </a:p>
          <a:p>
            <a:pPr algn="just">
              <a:lnSpc>
                <a:spcPct val="110000"/>
              </a:lnSpc>
              <a:spcBef>
                <a:spcPts val="600"/>
              </a:spcBef>
              <a:spcAft>
                <a:spcPts val="1200"/>
              </a:spcAft>
            </a:pPr>
            <a:r>
              <a:rPr lang="sr-Latn-CS" dirty="0" smtClean="0"/>
              <a:t>Naredba </a:t>
            </a:r>
            <a:r>
              <a:rPr lang="sr-Latn-CS" dirty="0" smtClean="0"/>
              <a:t>treba </a:t>
            </a:r>
            <a:r>
              <a:rPr lang="sr-Latn-CS" dirty="0" smtClean="0"/>
              <a:t>da navodi </a:t>
            </a:r>
            <a:r>
              <a:rPr lang="sr-Latn-CS" dirty="0" smtClean="0"/>
              <a:t>da se davaoci usluga oslobađaju obaveza (ako ih ima) da obaveste pretplatnike o izvršenju mera za prikupljanje podataka o saobraćaju u realnom vremenu</a:t>
            </a:r>
          </a:p>
        </p:txBody>
      </p:sp>
      <p:sp>
        <p:nvSpPr>
          <p:cNvPr id="4" name="Slide Number Placeholder 3"/>
          <p:cNvSpPr>
            <a:spLocks noGrp="1"/>
          </p:cNvSpPr>
          <p:nvPr>
            <p:ph type="sldNum" sz="quarter" idx="12"/>
          </p:nvPr>
        </p:nvSpPr>
        <p:spPr/>
        <p:txBody>
          <a:bodyPr/>
          <a:lstStyle/>
          <a:p>
            <a:r>
              <a:rPr lang="sr-Latn-CS" dirty="0" smtClean="0"/>
              <a:t>!</a:t>
            </a:r>
            <a:fld id="{CBD56858-EB0B-D04D-B23C-7A827FD60C9F}" type="slidenum">
              <a:rPr lang="en-US" smtClean="0"/>
              <a:pPr/>
              <a:t>33</a:t>
            </a:fld>
            <a:endParaRPr lang="sr-Latn-CS"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94514669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400" b="1" dirty="0" smtClean="0"/>
              <a:t>Presretanje podataka iz sadržaja</a:t>
            </a:r>
            <a:endParaRPr lang="sr-Latn-CS" sz="3400" b="1" dirty="0"/>
          </a:p>
        </p:txBody>
      </p:sp>
      <p:sp>
        <p:nvSpPr>
          <p:cNvPr id="3" name="Content Placeholder 2"/>
          <p:cNvSpPr>
            <a:spLocks noGrp="1"/>
          </p:cNvSpPr>
          <p:nvPr>
            <p:ph idx="1"/>
          </p:nvPr>
        </p:nvSpPr>
        <p:spPr>
          <a:xfrm>
            <a:off x="457200" y="1528176"/>
            <a:ext cx="8229600" cy="4584526"/>
          </a:xfrm>
        </p:spPr>
        <p:txBody>
          <a:bodyPr>
            <a:normAutofit/>
          </a:bodyPr>
          <a:lstStyle/>
          <a:p>
            <a:pPr marL="0" indent="0" algn="just">
              <a:buNone/>
            </a:pPr>
            <a:r>
              <a:rPr lang="sr-Latn-CS" dirty="0" smtClean="0"/>
              <a:t>[trener </a:t>
            </a:r>
            <a:r>
              <a:rPr lang="sr-Latn-CS" dirty="0" smtClean="0"/>
              <a:t>treba da </a:t>
            </a:r>
            <a:r>
              <a:rPr lang="sr-Latn-CS" dirty="0" smtClean="0"/>
              <a:t>ubaci odgovarajuće odredbe u domaćem pravu]</a:t>
            </a:r>
          </a:p>
        </p:txBody>
      </p:sp>
      <p:sp>
        <p:nvSpPr>
          <p:cNvPr id="4" name="Slide Number Placeholder 3"/>
          <p:cNvSpPr>
            <a:spLocks noGrp="1"/>
          </p:cNvSpPr>
          <p:nvPr>
            <p:ph type="sldNum" sz="quarter" idx="12"/>
          </p:nvPr>
        </p:nvSpPr>
        <p:spPr/>
        <p:txBody>
          <a:bodyPr/>
          <a:lstStyle/>
          <a:p>
            <a:r>
              <a:rPr lang="sr-Latn-CS" dirty="0" smtClean="0"/>
              <a:t>!</a:t>
            </a:r>
            <a:fld id="{CBD56858-EB0B-D04D-B23C-7A827FD60C9F}" type="slidenum">
              <a:rPr lang="en-US" smtClean="0"/>
              <a:pPr/>
              <a:t>34</a:t>
            </a:fld>
            <a:endParaRPr lang="sr-Latn-CS"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84029805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400" b="1" dirty="0" smtClean="0"/>
              <a:t>Naređivanje davaocima usluga da presreću podatke iz sadržaja</a:t>
            </a:r>
            <a:endParaRPr lang="sr-Latn-CS" sz="3400" b="1" dirty="0"/>
          </a:p>
        </p:txBody>
      </p:sp>
      <p:sp>
        <p:nvSpPr>
          <p:cNvPr id="3" name="Content Placeholder 2"/>
          <p:cNvSpPr>
            <a:spLocks noGrp="1"/>
          </p:cNvSpPr>
          <p:nvPr>
            <p:ph idx="1"/>
          </p:nvPr>
        </p:nvSpPr>
        <p:spPr>
          <a:xfrm>
            <a:off x="457200" y="1866378"/>
            <a:ext cx="8229600" cy="4259785"/>
          </a:xfrm>
        </p:spPr>
        <p:txBody>
          <a:bodyPr/>
          <a:lstStyle/>
          <a:p>
            <a:pPr algn="just"/>
            <a:r>
              <a:rPr lang="sr-Latn-CS" dirty="0" smtClean="0"/>
              <a:t>Ovlašćenje koje je najosetljivije </a:t>
            </a:r>
            <a:r>
              <a:rPr lang="sr-Latn-CS" dirty="0" smtClean="0"/>
              <a:t>na privatnost - na taj način imaju najviši nivo zaštitnih mera </a:t>
            </a:r>
          </a:p>
          <a:p>
            <a:pPr algn="just"/>
            <a:endParaRPr lang="sr-Latn-CS" dirty="0" smtClean="0"/>
          </a:p>
          <a:p>
            <a:pPr algn="just"/>
            <a:r>
              <a:rPr lang="sr-Latn-CS" dirty="0" smtClean="0"/>
              <a:t>Pomoć privatnih pružaoca usluga obično je potrebna za presretanje podataka iz sadržaja</a:t>
            </a:r>
          </a:p>
          <a:p>
            <a:pPr algn="just"/>
            <a:endParaRPr lang="sr-Latn-CS" dirty="0"/>
          </a:p>
        </p:txBody>
      </p:sp>
      <p:sp>
        <p:nvSpPr>
          <p:cNvPr id="4" name="Slide Number Placeholder 3"/>
          <p:cNvSpPr>
            <a:spLocks noGrp="1"/>
          </p:cNvSpPr>
          <p:nvPr>
            <p:ph type="sldNum" sz="quarter" idx="12"/>
          </p:nvPr>
        </p:nvSpPr>
        <p:spPr/>
        <p:txBody>
          <a:bodyPr/>
          <a:lstStyle/>
          <a:p>
            <a:r>
              <a:rPr lang="sr-Latn-CS" dirty="0" smtClean="0"/>
              <a:t>!</a:t>
            </a:r>
            <a:fld id="{CBD56858-EB0B-D04D-B23C-7A827FD60C9F}" type="slidenum">
              <a:rPr lang="en-US" smtClean="0"/>
              <a:pPr/>
              <a:t>35</a:t>
            </a:fld>
            <a:endParaRPr lang="sr-Latn-CS"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35208259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200" y="137786"/>
            <a:ext cx="8534400" cy="1143000"/>
          </a:xfrm>
        </p:spPr>
        <p:txBody>
          <a:bodyPr/>
          <a:lstStyle/>
          <a:p>
            <a:r>
              <a:rPr lang="sr-Latn-CS" sz="3400" b="1" dirty="0"/>
              <a:t>Naređivanje davaocima usluga da presreću podatke iz sadržaja</a:t>
            </a:r>
          </a:p>
        </p:txBody>
      </p:sp>
      <p:sp>
        <p:nvSpPr>
          <p:cNvPr id="3" name="Content Placeholder 2"/>
          <p:cNvSpPr>
            <a:spLocks noGrp="1"/>
          </p:cNvSpPr>
          <p:nvPr>
            <p:ph idx="1"/>
          </p:nvPr>
        </p:nvSpPr>
        <p:spPr>
          <a:xfrm>
            <a:off x="482600" y="1640910"/>
            <a:ext cx="8229600" cy="4715440"/>
          </a:xfrm>
        </p:spPr>
        <p:txBody>
          <a:bodyPr>
            <a:normAutofit fontScale="92500" lnSpcReduction="10000"/>
          </a:bodyPr>
          <a:lstStyle/>
          <a:p>
            <a:pPr algn="just">
              <a:spcBef>
                <a:spcPts val="600"/>
              </a:spcBef>
              <a:spcAft>
                <a:spcPts val="1200"/>
              </a:spcAft>
            </a:pPr>
            <a:r>
              <a:rPr lang="sr-Latn-CS" dirty="0" smtClean="0"/>
              <a:t>Naredba se mora odnositi na podatke sadržaja koji se zahtevaju u vezi sa teškim prekršajima</a:t>
            </a:r>
          </a:p>
          <a:p>
            <a:pPr algn="just">
              <a:spcBef>
                <a:spcPts val="600"/>
              </a:spcBef>
              <a:spcAft>
                <a:spcPts val="1200"/>
              </a:spcAft>
            </a:pPr>
            <a:r>
              <a:rPr lang="sr-Latn-CS" dirty="0" smtClean="0"/>
              <a:t>Naredba može zahtevati da davalac usluga presreće ili pomaže organima da presretnu takve podatke</a:t>
            </a:r>
          </a:p>
          <a:p>
            <a:pPr algn="just">
              <a:spcBef>
                <a:spcPts val="600"/>
              </a:spcBef>
              <a:spcAft>
                <a:spcPts val="1200"/>
              </a:spcAft>
            </a:pPr>
            <a:r>
              <a:rPr lang="sr-Latn-CS" dirty="0" smtClean="0"/>
              <a:t>Naredba ne sme da prevazilazi tehničke mogućnosti davaoca usluga </a:t>
            </a:r>
          </a:p>
          <a:p>
            <a:pPr algn="just">
              <a:spcBef>
                <a:spcPts val="600"/>
              </a:spcBef>
              <a:spcAft>
                <a:spcPts val="1200"/>
              </a:spcAft>
            </a:pPr>
            <a:r>
              <a:rPr lang="sr-Latn-CS" dirty="0" smtClean="0"/>
              <a:t>Naredba se može pružiti davaocima usluga sa sedištem van teritorije.</a:t>
            </a:r>
          </a:p>
        </p:txBody>
      </p:sp>
      <p:sp>
        <p:nvSpPr>
          <p:cNvPr id="4" name="Slide Number Placeholder 3"/>
          <p:cNvSpPr>
            <a:spLocks noGrp="1"/>
          </p:cNvSpPr>
          <p:nvPr>
            <p:ph type="sldNum" sz="quarter" idx="12"/>
          </p:nvPr>
        </p:nvSpPr>
        <p:spPr/>
        <p:txBody>
          <a:bodyPr/>
          <a:lstStyle/>
          <a:p>
            <a:r>
              <a:rPr lang="sr-Latn-CS" dirty="0" smtClean="0"/>
              <a:t>!</a:t>
            </a:r>
            <a:fld id="{CBD56858-EB0B-D04D-B23C-7A827FD60C9F}" type="slidenum">
              <a:rPr lang="en-US" smtClean="0"/>
              <a:pPr/>
              <a:t>36</a:t>
            </a:fld>
            <a:endParaRPr lang="sr-Latn-CS"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87111063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200" y="0"/>
            <a:ext cx="8534400" cy="1143000"/>
          </a:xfrm>
        </p:spPr>
        <p:txBody>
          <a:bodyPr/>
          <a:lstStyle/>
          <a:p>
            <a:r>
              <a:rPr lang="sr-Latn-CS" sz="3400" b="1" dirty="0"/>
              <a:t>Naređivanje davaocima usluga da presreću podatke iz sadržaja</a:t>
            </a:r>
          </a:p>
        </p:txBody>
      </p:sp>
      <p:sp>
        <p:nvSpPr>
          <p:cNvPr id="3" name="Content Placeholder 2"/>
          <p:cNvSpPr>
            <a:spLocks noGrp="1"/>
          </p:cNvSpPr>
          <p:nvPr>
            <p:ph idx="1"/>
          </p:nvPr>
        </p:nvSpPr>
        <p:spPr>
          <a:xfrm>
            <a:off x="482600" y="1590805"/>
            <a:ext cx="8229600" cy="4765546"/>
          </a:xfrm>
        </p:spPr>
        <p:txBody>
          <a:bodyPr>
            <a:normAutofit fontScale="92500" lnSpcReduction="10000"/>
          </a:bodyPr>
          <a:lstStyle/>
          <a:p>
            <a:pPr algn="just">
              <a:spcBef>
                <a:spcPts val="600"/>
              </a:spcBef>
              <a:spcAft>
                <a:spcPts val="1200"/>
              </a:spcAft>
            </a:pPr>
            <a:r>
              <a:rPr lang="sr-Latn-CS" dirty="0" smtClean="0"/>
              <a:t>Naredba se može pružiti davaocima usluga sa sedištem van teritorije ako imaju infrastrukturu unutar teritorije koja može presretati podatke o sadržaju</a:t>
            </a:r>
          </a:p>
          <a:p>
            <a:pPr algn="just">
              <a:spcBef>
                <a:spcPts val="600"/>
              </a:spcBef>
              <a:spcAft>
                <a:spcPts val="1200"/>
              </a:spcAft>
            </a:pPr>
            <a:r>
              <a:rPr lang="sr-Latn-CS" dirty="0" smtClean="0"/>
              <a:t>Naredba mora zahtevati od davaoca usluga (uključujući i zaposlene) da </a:t>
            </a:r>
            <a:r>
              <a:rPr lang="sr-Latn-CS" dirty="0" smtClean="0"/>
              <a:t>čuva tajnost </a:t>
            </a:r>
            <a:endParaRPr lang="sr-Latn-CS" dirty="0" smtClean="0"/>
          </a:p>
          <a:p>
            <a:pPr algn="just">
              <a:spcBef>
                <a:spcPts val="600"/>
              </a:spcBef>
              <a:spcAft>
                <a:spcPts val="1200"/>
              </a:spcAft>
            </a:pPr>
            <a:r>
              <a:rPr lang="sr-Latn-CS" dirty="0" smtClean="0"/>
              <a:t>Nalogom treba navesti da se davaoci usluga oslobađaju obaveza (ako ih ima) da obaveste pretplatnika o izvršenju mera za presretanje podataka iz sadržaja</a:t>
            </a:r>
          </a:p>
        </p:txBody>
      </p:sp>
      <p:sp>
        <p:nvSpPr>
          <p:cNvPr id="4" name="Slide Number Placeholder 3"/>
          <p:cNvSpPr>
            <a:spLocks noGrp="1"/>
          </p:cNvSpPr>
          <p:nvPr>
            <p:ph type="sldNum" sz="quarter" idx="12"/>
          </p:nvPr>
        </p:nvSpPr>
        <p:spPr/>
        <p:txBody>
          <a:bodyPr/>
          <a:lstStyle/>
          <a:p>
            <a:r>
              <a:rPr lang="sr-Latn-CS" dirty="0" smtClean="0"/>
              <a:t>!</a:t>
            </a:r>
            <a:fld id="{CBD56858-EB0B-D04D-B23C-7A827FD60C9F}" type="slidenum">
              <a:rPr lang="en-US" smtClean="0"/>
              <a:pPr/>
              <a:t>37</a:t>
            </a:fld>
            <a:endParaRPr lang="sr-Latn-CS"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2946325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0124"/>
            <a:ext cx="8229600" cy="992875"/>
          </a:xfrm>
        </p:spPr>
        <p:txBody>
          <a:bodyPr/>
          <a:lstStyle/>
          <a:p>
            <a:r>
              <a:rPr lang="sr-Latn-CS" sz="3400" b="1" dirty="0" smtClean="0"/>
              <a:t>Dobrovoljna saradnja sa davaocima usluga</a:t>
            </a:r>
            <a:endParaRPr lang="sr-Latn-CS" sz="3400" b="1" dirty="0"/>
          </a:p>
        </p:txBody>
      </p:sp>
      <p:sp>
        <p:nvSpPr>
          <p:cNvPr id="3" name="Content Placeholder 2"/>
          <p:cNvSpPr>
            <a:spLocks noGrp="1"/>
          </p:cNvSpPr>
          <p:nvPr>
            <p:ph idx="1"/>
          </p:nvPr>
        </p:nvSpPr>
        <p:spPr>
          <a:xfrm>
            <a:off x="457200" y="1741118"/>
            <a:ext cx="8229600" cy="4385045"/>
          </a:xfrm>
        </p:spPr>
        <p:txBody>
          <a:bodyPr/>
          <a:lstStyle/>
          <a:p>
            <a:pPr marL="0" indent="0" algn="just">
              <a:buNone/>
            </a:pPr>
            <a:r>
              <a:rPr lang="sr-Latn-CS" dirty="0" smtClean="0"/>
              <a:t>[Trener ubacuje detalje o svim </a:t>
            </a:r>
            <a:r>
              <a:rPr lang="sr-Latn-CS" dirty="0" smtClean="0"/>
              <a:t>memorandumima o razumenvanj (</a:t>
            </a:r>
            <a:r>
              <a:rPr lang="sr-Latn-CS" i="1" dirty="0" smtClean="0"/>
              <a:t>MoR</a:t>
            </a:r>
            <a:r>
              <a:rPr lang="sr-Latn-CS" dirty="0" smtClean="0"/>
              <a:t>) </a:t>
            </a:r>
            <a:r>
              <a:rPr lang="sr-Latn-CS" dirty="0" smtClean="0"/>
              <a:t>ili </a:t>
            </a:r>
            <a:r>
              <a:rPr lang="sr-Latn-CS" dirty="0" smtClean="0"/>
              <a:t>privatno-javnim sporazumima </a:t>
            </a:r>
            <a:r>
              <a:rPr lang="sr-Latn-CS" dirty="0" smtClean="0"/>
              <a:t>između organa reda i </a:t>
            </a:r>
            <a:r>
              <a:rPr lang="sr-Latn-CS" dirty="0" smtClean="0"/>
              <a:t>sektora </a:t>
            </a:r>
            <a:r>
              <a:rPr lang="sr-Latn-CS" dirty="0" smtClean="0"/>
              <a:t>privatnihusluga </a:t>
            </a:r>
            <a:r>
              <a:rPr lang="sr-Latn-CS" dirty="0" smtClean="0"/>
              <a:t>i drugih članova industrije, ako ih ima]</a:t>
            </a:r>
          </a:p>
        </p:txBody>
      </p:sp>
      <p:sp>
        <p:nvSpPr>
          <p:cNvPr id="4" name="Slide Number Placeholder 3"/>
          <p:cNvSpPr>
            <a:spLocks noGrp="1"/>
          </p:cNvSpPr>
          <p:nvPr>
            <p:ph type="sldNum" sz="quarter" idx="12"/>
          </p:nvPr>
        </p:nvSpPr>
        <p:spPr/>
        <p:txBody>
          <a:bodyPr/>
          <a:lstStyle/>
          <a:p>
            <a:r>
              <a:rPr lang="sr-Latn-CS" dirty="0" smtClean="0"/>
              <a:t>!</a:t>
            </a:r>
            <a:fld id="{CBD56858-EB0B-D04D-B23C-7A827FD60C9F}" type="slidenum">
              <a:rPr lang="en-US" smtClean="0"/>
              <a:pPr/>
              <a:t>38</a:t>
            </a:fld>
            <a:endParaRPr lang="sr-Latn-CS"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64349386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1068"/>
            <a:ext cx="8229600" cy="951931"/>
          </a:xfrm>
        </p:spPr>
        <p:txBody>
          <a:bodyPr/>
          <a:lstStyle/>
          <a:p>
            <a:r>
              <a:rPr lang="sr-Latn-CS" sz="3400" b="1" dirty="0" smtClean="0"/>
              <a:t>Pristup podacima u oblaku koji su svojina domaćih davaoca usluga</a:t>
            </a:r>
            <a:endParaRPr lang="sr-Latn-CS" sz="3400" b="1" dirty="0"/>
          </a:p>
        </p:txBody>
      </p:sp>
      <p:sp>
        <p:nvSpPr>
          <p:cNvPr id="3" name="Content Placeholder 2"/>
          <p:cNvSpPr>
            <a:spLocks noGrp="1"/>
          </p:cNvSpPr>
          <p:nvPr>
            <p:ph idx="1"/>
          </p:nvPr>
        </p:nvSpPr>
        <p:spPr>
          <a:xfrm>
            <a:off x="457200" y="1929008"/>
            <a:ext cx="8229600" cy="4197155"/>
          </a:xfrm>
        </p:spPr>
        <p:txBody>
          <a:bodyPr/>
          <a:lstStyle/>
          <a:p>
            <a:pPr algn="just"/>
            <a:r>
              <a:rPr lang="sr-Latn-CS" dirty="0" smtClean="0"/>
              <a:t>Organi reda i sudije mogu da koriste domaća ovlašćenja za </a:t>
            </a:r>
            <a:r>
              <a:rPr lang="sr-Latn-CS" b="1" u="sng" dirty="0" smtClean="0"/>
              <a:t>podatke u oblaku</a:t>
            </a:r>
            <a:r>
              <a:rPr lang="sr-Latn-CS" dirty="0" smtClean="0"/>
              <a:t> koje čuvaju domaći davaoci usluga u okviru jurisdikcije njihove teritorije</a:t>
            </a:r>
          </a:p>
        </p:txBody>
      </p:sp>
      <p:sp>
        <p:nvSpPr>
          <p:cNvPr id="4" name="Slide Number Placeholder 3"/>
          <p:cNvSpPr>
            <a:spLocks noGrp="1"/>
          </p:cNvSpPr>
          <p:nvPr>
            <p:ph type="sldNum" sz="quarter" idx="12"/>
          </p:nvPr>
        </p:nvSpPr>
        <p:spPr/>
        <p:txBody>
          <a:bodyPr/>
          <a:lstStyle/>
          <a:p>
            <a:fld id="{CBD56858-EB0B-D04D-B23C-7A827FD60C9F}" type="slidenum">
              <a:rPr lang="en-US" smtClean="0"/>
              <a:pPr/>
              <a:t>39</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6778435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81382"/>
            <a:ext cx="8512512" cy="5487657"/>
          </a:xfrm>
        </p:spPr>
        <p:txBody>
          <a:bodyPr>
            <a:normAutofit fontScale="92500"/>
          </a:bodyPr>
          <a:lstStyle/>
          <a:p>
            <a:pPr algn="just">
              <a:spcBef>
                <a:spcPts val="600"/>
              </a:spcBef>
              <a:spcAft>
                <a:spcPts val="1200"/>
              </a:spcAft>
              <a:buNone/>
            </a:pPr>
            <a:r>
              <a:rPr lang="sr-Latn-CS" sz="2800" dirty="0" smtClean="0"/>
              <a:t>Do kraja lekcije učesnici će moći da:</a:t>
            </a:r>
          </a:p>
          <a:p>
            <a:pPr algn="just">
              <a:spcBef>
                <a:spcPts val="600"/>
              </a:spcBef>
              <a:spcAft>
                <a:spcPts val="1200"/>
              </a:spcAft>
            </a:pPr>
            <a:r>
              <a:rPr lang="sr-Latn-CS" sz="2800" dirty="0" smtClean="0"/>
              <a:t>Priznaju </a:t>
            </a:r>
            <a:r>
              <a:rPr lang="sr-Latn-CS" sz="2800" dirty="0" smtClean="0"/>
              <a:t>da je saradnja sa privatnim sektorom od suštinskog značaja za borbu protiv visokotehnološkog kriminala</a:t>
            </a:r>
          </a:p>
          <a:p>
            <a:pPr algn="just">
              <a:spcBef>
                <a:spcPts val="600"/>
              </a:spcBef>
              <a:spcAft>
                <a:spcPts val="1200"/>
              </a:spcAft>
            </a:pPr>
            <a:r>
              <a:rPr lang="sr-Latn-CS" sz="2800" dirty="0" smtClean="0"/>
              <a:t>Identifikuju </a:t>
            </a:r>
            <a:r>
              <a:rPr lang="sr-Latn-CS" sz="2800" dirty="0" smtClean="0"/>
              <a:t>nivo saradnje sa domaćom industrijom (obavezna i dobrovoljna saradnja) </a:t>
            </a:r>
          </a:p>
          <a:p>
            <a:pPr algn="just">
              <a:spcBef>
                <a:spcPts val="600"/>
              </a:spcBef>
              <a:spcAft>
                <a:spcPts val="1200"/>
              </a:spcAft>
            </a:pPr>
            <a:r>
              <a:rPr lang="sr-Latn-CS" sz="2800" dirty="0" smtClean="0"/>
              <a:t>Identifikuju </a:t>
            </a:r>
            <a:r>
              <a:rPr lang="sr-Latn-CS" sz="2800" dirty="0" smtClean="0"/>
              <a:t>različite alate u domaćem zakonodavstvu koji omogućavaju obaveznu saradnju između agencija </a:t>
            </a:r>
            <a:r>
              <a:rPr lang="sr-Latn-CS" sz="2800" dirty="0" smtClean="0"/>
              <a:t>i organa </a:t>
            </a:r>
            <a:r>
              <a:rPr lang="sr-Latn-CS" sz="2800" dirty="0" smtClean="0"/>
              <a:t>reda i domaće industrije</a:t>
            </a:r>
          </a:p>
          <a:p>
            <a:pPr algn="just">
              <a:spcBef>
                <a:spcPts val="600"/>
              </a:spcBef>
              <a:spcAft>
                <a:spcPts val="1200"/>
              </a:spcAft>
            </a:pPr>
            <a:r>
              <a:rPr lang="sr-Latn-CS" sz="2800" dirty="0" smtClean="0"/>
              <a:t>Prepoznaju </a:t>
            </a:r>
            <a:r>
              <a:rPr lang="sr-Latn-CS" sz="2800" dirty="0" smtClean="0"/>
              <a:t>izazove koji podaci o oblaku predstavljaju u vezi sa sprovođenjem istrage o visokotehnološkom kriminalu </a:t>
            </a:r>
          </a:p>
        </p:txBody>
      </p:sp>
      <p:sp>
        <p:nvSpPr>
          <p:cNvPr id="4" name="Title 1"/>
          <p:cNvSpPr>
            <a:spLocks noGrp="1"/>
          </p:cNvSpPr>
          <p:nvPr>
            <p:ph type="title"/>
          </p:nvPr>
        </p:nvSpPr>
        <p:spPr>
          <a:xfrm>
            <a:off x="457200" y="146050"/>
            <a:ext cx="8229600" cy="773266"/>
          </a:xfrm>
        </p:spPr>
        <p:txBody>
          <a:bodyPr/>
          <a:lstStyle/>
          <a:p>
            <a:r>
              <a:rPr lang="sr-Latn-CS" b="1" dirty="0" smtClean="0"/>
              <a:t>Ciljevi sesije</a:t>
            </a:r>
            <a:endParaRPr lang="sr-Latn-CS" b="1" dirty="0"/>
          </a:p>
        </p:txBody>
      </p:sp>
      <p:sp>
        <p:nvSpPr>
          <p:cNvPr id="5" name="Slide Number Placeholder 4"/>
          <p:cNvSpPr>
            <a:spLocks noGrp="1"/>
          </p:cNvSpPr>
          <p:nvPr>
            <p:ph type="sldNum" sz="quarter" idx="12"/>
          </p:nvPr>
        </p:nvSpPr>
        <p:spPr/>
        <p:txBody>
          <a:bodyPr/>
          <a:lstStyle/>
          <a:p>
            <a:fld id="{CBD56858-EB0B-D04D-B23C-7A827FD60C9F}" type="slidenum">
              <a:rPr lang="en-US" smtClean="0"/>
              <a:pPr/>
              <a:t>4</a:t>
            </a:fld>
            <a:endParaRPr lang="sr-Latn-CS"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88701538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14223" cy="923330"/>
          </a:xfrm>
          <a:prstGeom prst="rect">
            <a:avLst/>
          </a:prstGeom>
          <a:noFill/>
        </p:spPr>
        <p:txBody>
          <a:bodyPr wrap="none" rtlCol="0">
            <a:spAutoFit/>
          </a:bodyPr>
          <a:lstStyle/>
          <a:p>
            <a:r>
              <a:rPr lang="sr-Latn-CS" sz="5400" dirty="0" smtClean="0"/>
              <a:t>Pitanja</a:t>
            </a:r>
            <a:endParaRPr lang="sr-Latn-CS" sz="5400" dirty="0"/>
          </a:p>
        </p:txBody>
      </p:sp>
      <p:sp>
        <p:nvSpPr>
          <p:cNvPr id="5" name="Slide Number Placeholder 4"/>
          <p:cNvSpPr>
            <a:spLocks noGrp="1"/>
          </p:cNvSpPr>
          <p:nvPr>
            <p:ph type="sldNum" sz="quarter" idx="12"/>
          </p:nvPr>
        </p:nvSpPr>
        <p:spPr/>
        <p:txBody>
          <a:bodyPr/>
          <a:lstStyle/>
          <a:p>
            <a:fld id="{CBD56858-EB0B-D04D-B23C-7A827FD60C9F}" type="slidenum">
              <a:rPr lang="en-US" smtClean="0"/>
              <a:pPr/>
              <a:t>40</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32080638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06221"/>
            <a:ext cx="8229600" cy="1899004"/>
          </a:xfrm>
        </p:spPr>
        <p:txBody>
          <a:bodyPr/>
          <a:lstStyle/>
          <a:p>
            <a:r>
              <a:rPr lang="sr-Latn-CS" b="1" dirty="0" smtClean="0"/>
              <a:t>Treći deo</a:t>
            </a:r>
            <a:r>
              <a:rPr dirty="0"/>
              <a:t/>
            </a:r>
            <a:br>
              <a:rPr dirty="0"/>
            </a:br>
            <a:r>
              <a:rPr lang="sr-Latn-CS" b="1" dirty="0" smtClean="0"/>
              <a:t>Pristup podacima od strane multinacionalnih </a:t>
            </a:r>
            <a:r>
              <a:rPr lang="sr-Latn-CS" b="1" dirty="0" smtClean="0"/>
              <a:t>davalaca </a:t>
            </a:r>
            <a:r>
              <a:rPr lang="sr-Latn-CS" b="1" dirty="0" smtClean="0"/>
              <a:t>usluga</a:t>
            </a:r>
            <a:endParaRPr lang="sr-Latn-CS" dirty="0"/>
          </a:p>
        </p:txBody>
      </p:sp>
      <p:pic>
        <p:nvPicPr>
          <p:cNvPr id="3" name="Picture 3"/>
          <p:cNvPicPr>
            <a:picLocks noGrp="1" noChangeAspect="1" noChangeArrowheads="1"/>
          </p:cNvPicPr>
          <p:nvPr>
            <p:ph sz="quarter" idx="1"/>
          </p:nvPr>
        </p:nvPicPr>
        <p:blipFill>
          <a:blip r:embed="rId3" cstate="print"/>
          <a:srcRect/>
          <a:stretch>
            <a:fillRect/>
          </a:stretch>
        </p:blipFill>
        <p:spPr bwMode="auto">
          <a:xfrm>
            <a:off x="6786578" y="4643446"/>
            <a:ext cx="1961507" cy="1766332"/>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CBD56858-EB0B-D04D-B23C-7A827FD60C9F}" type="slidenum">
              <a:rPr lang="en-US" smtClean="0"/>
              <a:pPr/>
              <a:t>41</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48490969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400" b="1" dirty="0" smtClean="0"/>
              <a:t>Uvod</a:t>
            </a:r>
            <a:endParaRPr lang="sr-Latn-CS" sz="3400" b="1" dirty="0"/>
          </a:p>
        </p:txBody>
      </p:sp>
      <p:sp>
        <p:nvSpPr>
          <p:cNvPr id="3" name="Content Placeholder 2"/>
          <p:cNvSpPr>
            <a:spLocks noGrp="1"/>
          </p:cNvSpPr>
          <p:nvPr>
            <p:ph idx="1"/>
          </p:nvPr>
        </p:nvSpPr>
        <p:spPr/>
        <p:txBody>
          <a:bodyPr/>
          <a:lstStyle/>
          <a:p>
            <a:pPr algn="just"/>
            <a:r>
              <a:rPr lang="sr-Latn-CS" dirty="0" smtClean="0"/>
              <a:t>Izazovi u izgradnji dugoročne / eksteritorijalne nadležnosti s obzirom na postojeće norme međunarodnog prava</a:t>
            </a:r>
          </a:p>
          <a:p>
            <a:pPr algn="just"/>
            <a:endParaRPr lang="sr-Latn-CS" dirty="0" smtClean="0"/>
          </a:p>
          <a:p>
            <a:pPr algn="just"/>
            <a:r>
              <a:rPr lang="sr-Latn-CS" dirty="0" smtClean="0"/>
              <a:t>Postoje tri moguća nivoa saradnje između organa reda i </a:t>
            </a:r>
            <a:r>
              <a:rPr lang="sr-Latn-CS" dirty="0" smtClean="0"/>
              <a:t>davalaca </a:t>
            </a:r>
            <a:r>
              <a:rPr lang="sr-Latn-CS" dirty="0" smtClean="0"/>
              <a:t>usluga u inostranstvu</a:t>
            </a:r>
          </a:p>
          <a:p>
            <a:pPr algn="just"/>
            <a:endParaRPr lang="sr-Latn-CS" dirty="0"/>
          </a:p>
        </p:txBody>
      </p:sp>
      <p:sp>
        <p:nvSpPr>
          <p:cNvPr id="4" name="Slide Number Placeholder 3"/>
          <p:cNvSpPr>
            <a:spLocks noGrp="1"/>
          </p:cNvSpPr>
          <p:nvPr>
            <p:ph type="sldNum" sz="quarter" idx="12"/>
          </p:nvPr>
        </p:nvSpPr>
        <p:spPr/>
        <p:txBody>
          <a:bodyPr/>
          <a:lstStyle/>
          <a:p>
            <a:fld id="{CBD56858-EB0B-D04D-B23C-7A827FD60C9F}" type="slidenum">
              <a:rPr lang="en-US" smtClean="0"/>
              <a:pPr/>
              <a:t>42</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93784420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400" b="1" dirty="0" smtClean="0"/>
              <a:t>Nivoi saradnje</a:t>
            </a:r>
            <a:endParaRPr lang="sr-Latn-CS" sz="3400" b="1"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850756467"/>
              </p:ext>
            </p:extLst>
          </p:nvPr>
        </p:nvGraphicFramePr>
        <p:xfrm>
          <a:off x="457200" y="1258094"/>
          <a:ext cx="8387542" cy="5257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CBD56858-EB0B-D04D-B23C-7A827FD60C9F}" type="slidenum">
              <a:rPr lang="en-US" smtClean="0"/>
              <a:pPr/>
              <a:t>43</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12304372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17488"/>
            <a:ext cx="8329613" cy="1257300"/>
          </a:xfrm>
        </p:spPr>
        <p:txBody>
          <a:bodyPr/>
          <a:lstStyle/>
          <a:p>
            <a:r>
              <a:rPr lang="sr-Latn-CS" sz="3400" b="1" dirty="0" smtClean="0"/>
              <a:t>Obavezna saradnja</a:t>
            </a:r>
            <a:endParaRPr lang="sr-Latn-CS" sz="3400" b="1" dirty="0"/>
          </a:p>
        </p:txBody>
      </p:sp>
      <p:sp>
        <p:nvSpPr>
          <p:cNvPr id="3" name="Content Placeholder 2"/>
          <p:cNvSpPr>
            <a:spLocks noGrp="1"/>
          </p:cNvSpPr>
          <p:nvPr>
            <p:ph idx="1"/>
          </p:nvPr>
        </p:nvSpPr>
        <p:spPr/>
        <p:txBody>
          <a:bodyPr>
            <a:normAutofit fontScale="92500" lnSpcReduction="10000"/>
          </a:bodyPr>
          <a:lstStyle/>
          <a:p>
            <a:pPr algn="just"/>
            <a:r>
              <a:rPr lang="sr-Latn-CS" dirty="0" smtClean="0"/>
              <a:t>Međusobna  pravna pomoć preko vladinih organa (članovi 23.-35. Budapeštanske konvencije za saradnju sa strankama)</a:t>
            </a:r>
          </a:p>
          <a:p>
            <a:pPr algn="just"/>
            <a:endParaRPr lang="sr-Latn-CS" dirty="0"/>
          </a:p>
          <a:p>
            <a:pPr algn="just"/>
            <a:r>
              <a:rPr lang="sr-Latn-CS" dirty="0" smtClean="0"/>
              <a:t>Stranke primenjuju zahteve za MPP putem svojih domaćih mera </a:t>
            </a:r>
          </a:p>
          <a:p>
            <a:pPr algn="just"/>
            <a:endParaRPr lang="sr-Latn-CS" dirty="0"/>
          </a:p>
          <a:p>
            <a:pPr algn="just"/>
            <a:r>
              <a:rPr lang="sr-Latn-CS" dirty="0" smtClean="0"/>
              <a:t>Izdavanje  naloga davaocu usluge koju nudi usluge na teritoriji za određene informacije pretplatnika </a:t>
            </a:r>
          </a:p>
          <a:p>
            <a:pPr algn="just"/>
            <a:endParaRPr lang="sr-Latn-CS" dirty="0"/>
          </a:p>
        </p:txBody>
      </p:sp>
      <p:sp>
        <p:nvSpPr>
          <p:cNvPr id="4" name="Slide Number Placeholder 3"/>
          <p:cNvSpPr>
            <a:spLocks noGrp="1"/>
          </p:cNvSpPr>
          <p:nvPr>
            <p:ph type="sldNum" sz="quarter" idx="12"/>
          </p:nvPr>
        </p:nvSpPr>
        <p:spPr/>
        <p:txBody>
          <a:bodyPr/>
          <a:lstStyle/>
          <a:p>
            <a:fld id="{CBD56858-EB0B-D04D-B23C-7A827FD60C9F}" type="slidenum">
              <a:rPr lang="en-US" smtClean="0"/>
              <a:pPr/>
              <a:t>44</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63289834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0026"/>
            <a:ext cx="8229600" cy="1143000"/>
          </a:xfrm>
        </p:spPr>
        <p:txBody>
          <a:bodyPr/>
          <a:lstStyle/>
          <a:p>
            <a:r>
              <a:rPr lang="sr-Latn-CS" sz="3400" b="1" dirty="0" smtClean="0"/>
              <a:t>Izdavanja naredbe</a:t>
            </a:r>
            <a:endParaRPr lang="sr-Latn-CS" sz="3400" b="1" dirty="0"/>
          </a:p>
        </p:txBody>
      </p:sp>
      <p:sp>
        <p:nvSpPr>
          <p:cNvPr id="4" name="Slide Number Placeholder 3"/>
          <p:cNvSpPr>
            <a:spLocks noGrp="1"/>
          </p:cNvSpPr>
          <p:nvPr>
            <p:ph type="sldNum" sz="quarter" idx="12"/>
          </p:nvPr>
        </p:nvSpPr>
        <p:spPr/>
        <p:txBody>
          <a:bodyPr/>
          <a:lstStyle/>
          <a:p>
            <a:r>
              <a:rPr lang="sr-Latn-CS" dirty="0" smtClean="0"/>
              <a:t>!</a:t>
            </a:r>
            <a:fld id="{CBD56858-EB0B-D04D-B23C-7A827FD60C9F}" type="slidenum">
              <a:rPr lang="en-US" smtClean="0"/>
              <a:pPr/>
              <a:t>45</a:t>
            </a:fld>
            <a:endParaRPr lang="sr-Latn-CS" dirty="0"/>
          </a:p>
        </p:txBody>
      </p:sp>
      <p:pic>
        <p:nvPicPr>
          <p:cNvPr id="6" name="Picture 5"/>
          <p:cNvPicPr>
            <a:picLocks noChangeAspect="1"/>
          </p:cNvPicPr>
          <p:nvPr/>
        </p:nvPicPr>
        <p:blipFill>
          <a:blip r:embed="rId3"/>
          <a:stretch>
            <a:fillRect/>
          </a:stretch>
        </p:blipFill>
        <p:spPr>
          <a:xfrm>
            <a:off x="1389887" y="751526"/>
            <a:ext cx="6492239" cy="6022638"/>
          </a:xfrm>
          <a:prstGeom prst="rect">
            <a:avLst/>
          </a:prstGeom>
        </p:spPr>
      </p:pic>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90733699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400" b="1" dirty="0" smtClean="0"/>
              <a:t>Hitna zaštita sačuvanih računarskih podataka</a:t>
            </a:r>
            <a:endParaRPr lang="sr-Latn-CS" sz="3400" b="1" dirty="0"/>
          </a:p>
        </p:txBody>
      </p:sp>
      <p:sp>
        <p:nvSpPr>
          <p:cNvPr id="3" name="Content Placeholder 2"/>
          <p:cNvSpPr>
            <a:spLocks noGrp="1"/>
          </p:cNvSpPr>
          <p:nvPr>
            <p:ph idx="1"/>
          </p:nvPr>
        </p:nvSpPr>
        <p:spPr/>
        <p:txBody>
          <a:bodyPr/>
          <a:lstStyle/>
          <a:p>
            <a:pPr marL="0" indent="0" algn="just">
              <a:buNone/>
            </a:pPr>
            <a:r>
              <a:rPr lang="sr-Latn-CS" dirty="0" smtClean="0"/>
              <a:t>[trener </a:t>
            </a:r>
            <a:r>
              <a:rPr lang="sr-Latn-CS" dirty="0" smtClean="0"/>
              <a:t>treba da </a:t>
            </a:r>
            <a:r>
              <a:rPr lang="sr-Latn-CS" dirty="0" smtClean="0"/>
              <a:t>ubaci odgovarajuće odredbe u domaćem pravu]</a:t>
            </a:r>
          </a:p>
        </p:txBody>
      </p:sp>
      <p:sp>
        <p:nvSpPr>
          <p:cNvPr id="4" name="Slide Number Placeholder 3"/>
          <p:cNvSpPr>
            <a:spLocks noGrp="1"/>
          </p:cNvSpPr>
          <p:nvPr>
            <p:ph type="sldNum" sz="quarter" idx="12"/>
          </p:nvPr>
        </p:nvSpPr>
        <p:spPr/>
        <p:txBody>
          <a:bodyPr/>
          <a:lstStyle/>
          <a:p>
            <a:r>
              <a:rPr lang="sr-Latn-CS" dirty="0" smtClean="0"/>
              <a:t>!</a:t>
            </a:r>
            <a:fld id="{CBD56858-EB0B-D04D-B23C-7A827FD60C9F}" type="slidenum">
              <a:rPr lang="en-US" smtClean="0"/>
              <a:pPr/>
              <a:t>46</a:t>
            </a:fld>
            <a:endParaRPr lang="sr-Latn-CS"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66445395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400" b="1" dirty="0" smtClean="0"/>
              <a:t>Zahtev  </a:t>
            </a:r>
            <a:r>
              <a:rPr lang="sr-Latn-CS" sz="3400" b="1" dirty="0"/>
              <a:t>međunarodnim davaocimama usluga da ekspeditivno sačuvaju podatke</a:t>
            </a:r>
          </a:p>
        </p:txBody>
      </p:sp>
      <p:sp>
        <p:nvSpPr>
          <p:cNvPr id="3" name="Content Placeholder 2"/>
          <p:cNvSpPr>
            <a:spLocks noGrp="1"/>
          </p:cNvSpPr>
          <p:nvPr>
            <p:ph idx="1"/>
          </p:nvPr>
        </p:nvSpPr>
        <p:spPr>
          <a:xfrm>
            <a:off x="457200" y="1966586"/>
            <a:ext cx="8229600" cy="4159577"/>
          </a:xfrm>
        </p:spPr>
        <p:txBody>
          <a:bodyPr>
            <a:normAutofit fontScale="92500" lnSpcReduction="10000"/>
          </a:bodyPr>
          <a:lstStyle/>
          <a:p>
            <a:r>
              <a:rPr lang="sr-Latn-CS" dirty="0" smtClean="0"/>
              <a:t>Naznačiti:</a:t>
            </a:r>
            <a:r>
              <a:rPr lang="en-US" dirty="0" smtClean="0"/>
              <a:t>	</a:t>
            </a:r>
          </a:p>
          <a:p>
            <a:pPr lvl="1"/>
            <a:r>
              <a:rPr lang="sr-Latn-CS" dirty="0" smtClean="0"/>
              <a:t>Organ koji traži očuvanje</a:t>
            </a:r>
          </a:p>
          <a:p>
            <a:pPr lvl="1"/>
            <a:r>
              <a:rPr lang="sr-Latn-CS" dirty="0" smtClean="0"/>
              <a:t>Prekršaj koji je predmet krivične istrage</a:t>
            </a:r>
          </a:p>
          <a:p>
            <a:pPr lvl="1"/>
            <a:r>
              <a:rPr lang="sr-Latn-CS" dirty="0" smtClean="0"/>
              <a:t>Kratak pregled činjenica o slučaju</a:t>
            </a:r>
          </a:p>
          <a:p>
            <a:pPr lvl="1"/>
            <a:r>
              <a:rPr lang="sr-Latn-CS" dirty="0" smtClean="0"/>
              <a:t>Sačuvane računarske podatke </a:t>
            </a:r>
            <a:r>
              <a:rPr lang="sr-Latn-CS" dirty="0" smtClean="0"/>
              <a:t>za čuvanje</a:t>
            </a:r>
          </a:p>
          <a:p>
            <a:pPr lvl="1"/>
            <a:r>
              <a:rPr lang="sr-Latn-CS" dirty="0" smtClean="0"/>
              <a:t>Sve dostupne informacije o čuvaru podataka ili lokaciji računarskog sistema</a:t>
            </a:r>
          </a:p>
          <a:p>
            <a:pPr lvl="1"/>
            <a:r>
              <a:rPr lang="sr-Latn-CS" dirty="0" smtClean="0"/>
              <a:t>Nužnost očuvanja</a:t>
            </a:r>
          </a:p>
          <a:p>
            <a:pPr lvl="1"/>
            <a:r>
              <a:rPr lang="sr-Latn-CS" dirty="0" smtClean="0"/>
              <a:t>D</a:t>
            </a:r>
            <a:r>
              <a:rPr lang="sr-Latn-CS" dirty="0" smtClean="0"/>
              <a:t>a </a:t>
            </a:r>
            <a:r>
              <a:rPr lang="sr-Latn-CS" dirty="0" smtClean="0"/>
              <a:t>stranka namerava da podnese zahtev za MPP</a:t>
            </a:r>
            <a:endParaRPr lang="sr-Latn-CS" dirty="0"/>
          </a:p>
        </p:txBody>
      </p:sp>
      <p:sp>
        <p:nvSpPr>
          <p:cNvPr id="4" name="Slide Number Placeholder 3"/>
          <p:cNvSpPr>
            <a:spLocks noGrp="1"/>
          </p:cNvSpPr>
          <p:nvPr>
            <p:ph type="sldNum" sz="quarter" idx="12"/>
          </p:nvPr>
        </p:nvSpPr>
        <p:spPr/>
        <p:txBody>
          <a:bodyPr/>
          <a:lstStyle/>
          <a:p>
            <a:r>
              <a:rPr lang="sr-Latn-CS" dirty="0" smtClean="0"/>
              <a:t>!</a:t>
            </a:r>
            <a:fld id="{CBD56858-EB0B-D04D-B23C-7A827FD60C9F}" type="slidenum">
              <a:rPr lang="en-US" smtClean="0"/>
              <a:pPr/>
              <a:t>47</a:t>
            </a:fld>
            <a:endParaRPr lang="sr-Latn-CS"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4837170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400" b="1" dirty="0"/>
              <a:t>Zatev  međunarodnim davaocimama usluga da ekspeditivno sačuvaju podatke</a:t>
            </a:r>
          </a:p>
        </p:txBody>
      </p:sp>
      <p:sp>
        <p:nvSpPr>
          <p:cNvPr id="3" name="Content Placeholder 2"/>
          <p:cNvSpPr>
            <a:spLocks noGrp="1"/>
          </p:cNvSpPr>
          <p:nvPr>
            <p:ph idx="1"/>
          </p:nvPr>
        </p:nvSpPr>
        <p:spPr>
          <a:xfrm>
            <a:off x="457200" y="1866378"/>
            <a:ext cx="8229600" cy="4259785"/>
          </a:xfrm>
        </p:spPr>
        <p:txBody>
          <a:bodyPr>
            <a:normAutofit fontScale="92500" lnSpcReduction="10000"/>
          </a:bodyPr>
          <a:lstStyle/>
          <a:p>
            <a:r>
              <a:rPr lang="sr-Latn-CS" dirty="0" smtClean="0"/>
              <a:t>Razlozi za odbijanje:</a:t>
            </a:r>
          </a:p>
          <a:p>
            <a:pPr lvl="1" algn="just"/>
            <a:r>
              <a:rPr lang="sr-Latn-CS" b="1" u="sng" dirty="0" smtClean="0"/>
              <a:t>Obostrana inkriminacija samo ako </a:t>
            </a:r>
            <a:r>
              <a:rPr lang="sr-Latn-CS" dirty="0" smtClean="0"/>
              <a:t> </a:t>
            </a:r>
            <a:r>
              <a:rPr lang="sr-Latn-CS" dirty="0" smtClean="0"/>
              <a:t>stranka </a:t>
            </a:r>
            <a:r>
              <a:rPr lang="sr-Latn-CS" dirty="0" smtClean="0"/>
              <a:t>zahteva obostranu inkriminaciju kao uslov za odgovaranje na druge zahteve za međusobnu pravnu pomoć i smatra da taj uslov neće biti ispunjen</a:t>
            </a:r>
          </a:p>
          <a:p>
            <a:pPr lvl="1" algn="just"/>
            <a:r>
              <a:rPr lang="sr-Latn-CS" dirty="0" smtClean="0"/>
              <a:t>Zahtev je u vezi sa </a:t>
            </a:r>
            <a:r>
              <a:rPr lang="sr-Latn-CS" b="1" u="sng" dirty="0" smtClean="0"/>
              <a:t>političkim prekršajem</a:t>
            </a:r>
          </a:p>
          <a:p>
            <a:pPr lvl="1" algn="just"/>
            <a:r>
              <a:rPr lang="sr-Latn-CS" dirty="0" smtClean="0"/>
              <a:t>Izvršenje zahteva će </a:t>
            </a:r>
            <a:r>
              <a:rPr lang="sr-Latn-CS" b="1" u="sng" dirty="0" smtClean="0"/>
              <a:t>ugroziti suverenitet</a:t>
            </a:r>
            <a:r>
              <a:rPr lang="sr-Latn-CS" dirty="0" smtClean="0"/>
              <a:t>, </a:t>
            </a:r>
            <a:r>
              <a:rPr lang="sr-Latn-CS" b="1" u="sng" dirty="0" smtClean="0"/>
              <a:t>sigurnost</a:t>
            </a:r>
            <a:r>
              <a:rPr lang="sr-Latn-CS" dirty="0" smtClean="0"/>
              <a:t>, </a:t>
            </a:r>
            <a:r>
              <a:rPr lang="sr-Latn-CS" b="1" i="1" u="sng" dirty="0" smtClean="0"/>
              <a:t>javni red</a:t>
            </a:r>
            <a:r>
              <a:rPr lang="sr-Latn-CS" dirty="0" smtClean="0"/>
              <a:t> ili druge suštinske interese</a:t>
            </a:r>
          </a:p>
          <a:p>
            <a:pPr lvl="1" algn="just"/>
            <a:endParaRPr lang="sr-Latn-CS" i="1" dirty="0"/>
          </a:p>
          <a:p>
            <a:pPr algn="just"/>
            <a:r>
              <a:rPr lang="sr-Latn-CS" dirty="0" smtClean="0"/>
              <a:t>Period očuvanja -  </a:t>
            </a:r>
            <a:r>
              <a:rPr lang="sr-Latn-CS" b="1" u="sng" dirty="0" smtClean="0"/>
              <a:t>najmanje 60 dana</a:t>
            </a:r>
          </a:p>
          <a:p>
            <a:pPr lvl="1"/>
            <a:endParaRPr lang="sr-Latn-CS" dirty="0"/>
          </a:p>
        </p:txBody>
      </p:sp>
      <p:sp>
        <p:nvSpPr>
          <p:cNvPr id="4" name="Slide Number Placeholder 3"/>
          <p:cNvSpPr>
            <a:spLocks noGrp="1"/>
          </p:cNvSpPr>
          <p:nvPr>
            <p:ph type="sldNum" sz="quarter" idx="12"/>
          </p:nvPr>
        </p:nvSpPr>
        <p:spPr/>
        <p:txBody>
          <a:bodyPr/>
          <a:lstStyle/>
          <a:p>
            <a:r>
              <a:rPr lang="sr-Latn-CS" dirty="0" smtClean="0"/>
              <a:t>!</a:t>
            </a:r>
            <a:fld id="{CBD56858-EB0B-D04D-B23C-7A827FD60C9F}" type="slidenum">
              <a:rPr lang="en-US" smtClean="0"/>
              <a:pPr/>
              <a:t>48</a:t>
            </a:fld>
            <a:endParaRPr lang="sr-Latn-CS"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09984472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274638"/>
            <a:ext cx="8458200" cy="1143000"/>
          </a:xfrm>
        </p:spPr>
        <p:txBody>
          <a:bodyPr/>
          <a:lstStyle/>
          <a:p>
            <a:r>
              <a:rPr lang="sr-Latn-CS" sz="3400" b="1" dirty="0" smtClean="0"/>
              <a:t>Ubrzano otkrivanje sačuvanih podataka o saobraćaju</a:t>
            </a:r>
            <a:endParaRPr lang="sr-Latn-CS" sz="3400" b="1" dirty="0"/>
          </a:p>
        </p:txBody>
      </p:sp>
      <p:sp>
        <p:nvSpPr>
          <p:cNvPr id="3" name="Content Placeholder 2"/>
          <p:cNvSpPr>
            <a:spLocks noGrp="1"/>
          </p:cNvSpPr>
          <p:nvPr>
            <p:ph idx="1"/>
          </p:nvPr>
        </p:nvSpPr>
        <p:spPr/>
        <p:txBody>
          <a:bodyPr/>
          <a:lstStyle/>
          <a:p>
            <a:pPr marL="0" indent="0">
              <a:buNone/>
            </a:pPr>
            <a:r>
              <a:rPr lang="sr-Latn-CS" dirty="0" smtClean="0"/>
              <a:t>[trener </a:t>
            </a:r>
            <a:r>
              <a:rPr lang="sr-Latn-CS" dirty="0" smtClean="0"/>
              <a:t>treba da </a:t>
            </a:r>
            <a:r>
              <a:rPr lang="sr-Latn-CS" dirty="0" smtClean="0"/>
              <a:t>ubaci odgovarajuće odredbe u domaćem pravu]</a:t>
            </a:r>
            <a:endParaRPr lang="sr-Latn-CS" dirty="0"/>
          </a:p>
        </p:txBody>
      </p:sp>
      <p:sp>
        <p:nvSpPr>
          <p:cNvPr id="4" name="Slide Number Placeholder 3"/>
          <p:cNvSpPr>
            <a:spLocks noGrp="1"/>
          </p:cNvSpPr>
          <p:nvPr>
            <p:ph type="sldNum" sz="quarter" idx="12"/>
          </p:nvPr>
        </p:nvSpPr>
        <p:spPr/>
        <p:txBody>
          <a:bodyPr/>
          <a:lstStyle/>
          <a:p>
            <a:r>
              <a:rPr lang="sr-Latn-CS" dirty="0" smtClean="0"/>
              <a:t>!</a:t>
            </a:r>
            <a:fld id="{CBD56858-EB0B-D04D-B23C-7A827FD60C9F}" type="slidenum">
              <a:rPr lang="en-US" smtClean="0"/>
              <a:pPr/>
              <a:t>49</a:t>
            </a:fld>
            <a:endParaRPr lang="sr-Latn-CS"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8581715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81382"/>
            <a:ext cx="8512512" cy="5487657"/>
          </a:xfrm>
        </p:spPr>
        <p:txBody>
          <a:bodyPr>
            <a:noAutofit/>
          </a:bodyPr>
          <a:lstStyle/>
          <a:p>
            <a:pPr algn="just">
              <a:spcBef>
                <a:spcPts val="600"/>
              </a:spcBef>
              <a:spcAft>
                <a:spcPts val="1200"/>
              </a:spcAft>
              <a:buNone/>
            </a:pPr>
            <a:r>
              <a:rPr lang="sr-Latn-CS" sz="2400" dirty="0" smtClean="0"/>
              <a:t>I:</a:t>
            </a:r>
          </a:p>
          <a:p>
            <a:pPr algn="just">
              <a:spcBef>
                <a:spcPts val="600"/>
              </a:spcBef>
              <a:spcAft>
                <a:spcPts val="1200"/>
              </a:spcAft>
            </a:pPr>
            <a:r>
              <a:rPr lang="sr-Latn-CS" sz="2400" dirty="0" smtClean="0"/>
              <a:t>Utvrditi različite nivoe na kojima se može sprovesti saradnja sa stranom industrijom</a:t>
            </a:r>
          </a:p>
          <a:p>
            <a:pPr algn="just">
              <a:spcBef>
                <a:spcPts val="600"/>
              </a:spcBef>
              <a:spcAft>
                <a:spcPts val="1200"/>
              </a:spcAft>
            </a:pPr>
            <a:r>
              <a:rPr lang="sr-Latn-CS" sz="2400" dirty="0" smtClean="0"/>
              <a:t>Objasniti prepreke koje agencije </a:t>
            </a:r>
            <a:r>
              <a:rPr lang="sr-Latn-CS" sz="2400" dirty="0" smtClean="0"/>
              <a:t>i</a:t>
            </a:r>
            <a:r>
              <a:rPr lang="sr-Latn-CS" sz="2400" dirty="0" smtClean="0"/>
              <a:t> </a:t>
            </a:r>
            <a:r>
              <a:rPr lang="sr-Latn-CS" sz="2400" dirty="0" smtClean="0"/>
              <a:t>organi reda imaju u pogledu pristupa podacima koje drže multinacionalni davaoci usluga </a:t>
            </a:r>
          </a:p>
          <a:p>
            <a:pPr algn="just">
              <a:spcBef>
                <a:spcPts val="600"/>
              </a:spcBef>
              <a:spcAft>
                <a:spcPts val="1200"/>
              </a:spcAft>
            </a:pPr>
            <a:r>
              <a:rPr lang="sr-Latn-CS" sz="2400" dirty="0" smtClean="0"/>
              <a:t>Utvrditi da se saradnja formalno može desiti preko vlasti ili neformalno od strane službenika zakona, direktno sa multinacionalnim davaocima usluga</a:t>
            </a:r>
          </a:p>
          <a:p>
            <a:pPr algn="just">
              <a:spcBef>
                <a:spcPts val="600"/>
              </a:spcBef>
              <a:spcAft>
                <a:spcPts val="1200"/>
              </a:spcAft>
            </a:pPr>
            <a:r>
              <a:rPr lang="sr-Latn-CS" sz="2400" dirty="0" smtClean="0"/>
              <a:t>Razgovarati o primerima saradnje sa multinacionalnim davaocima usluga u pristupu podacima</a:t>
            </a:r>
          </a:p>
          <a:p>
            <a:pPr algn="just">
              <a:spcBef>
                <a:spcPts val="600"/>
              </a:spcBef>
              <a:spcAft>
                <a:spcPts val="1200"/>
              </a:spcAft>
            </a:pPr>
            <a:r>
              <a:rPr lang="sr-Latn-CS" sz="2400" dirty="0" smtClean="0"/>
              <a:t>Identifikovati izazove  sa kojima se često susreću u pogledu saradnje direktno sa multinacionalnim davaocima usluga </a:t>
            </a:r>
          </a:p>
        </p:txBody>
      </p:sp>
      <p:sp>
        <p:nvSpPr>
          <p:cNvPr id="4" name="Title 1"/>
          <p:cNvSpPr>
            <a:spLocks noGrp="1"/>
          </p:cNvSpPr>
          <p:nvPr>
            <p:ph type="title"/>
          </p:nvPr>
        </p:nvSpPr>
        <p:spPr>
          <a:xfrm>
            <a:off x="457200" y="146050"/>
            <a:ext cx="8229600" cy="773266"/>
          </a:xfrm>
        </p:spPr>
        <p:txBody>
          <a:bodyPr/>
          <a:lstStyle/>
          <a:p>
            <a:r>
              <a:rPr lang="sr-Latn-CS" b="1" dirty="0" smtClean="0"/>
              <a:t>Ciljevi sesije</a:t>
            </a:r>
            <a:endParaRPr lang="sr-Latn-CS" b="1" dirty="0"/>
          </a:p>
        </p:txBody>
      </p:sp>
      <p:sp>
        <p:nvSpPr>
          <p:cNvPr id="5" name="Slide Number Placeholder 4"/>
          <p:cNvSpPr>
            <a:spLocks noGrp="1"/>
          </p:cNvSpPr>
          <p:nvPr>
            <p:ph type="sldNum" sz="quarter" idx="12"/>
          </p:nvPr>
        </p:nvSpPr>
        <p:spPr/>
        <p:txBody>
          <a:bodyPr/>
          <a:lstStyle/>
          <a:p>
            <a:fld id="{CBD56858-EB0B-D04D-B23C-7A827FD60C9F}" type="slidenum">
              <a:rPr lang="en-US" smtClean="0"/>
              <a:pPr/>
              <a:t>5</a:t>
            </a:fld>
            <a:endParaRPr lang="sr-Latn-C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274638"/>
            <a:ext cx="8458200" cy="1143000"/>
          </a:xfrm>
        </p:spPr>
        <p:txBody>
          <a:bodyPr/>
          <a:lstStyle/>
          <a:p>
            <a:r>
              <a:rPr lang="sr-Latn-CS" sz="3400" b="1" dirty="0"/>
              <a:t>Zahtev međunarodnim davaocimama usluga da objavi podatke o saobraćaju</a:t>
            </a:r>
          </a:p>
        </p:txBody>
      </p:sp>
      <p:sp>
        <p:nvSpPr>
          <p:cNvPr id="3" name="Content Placeholder 2"/>
          <p:cNvSpPr>
            <a:spLocks noGrp="1"/>
          </p:cNvSpPr>
          <p:nvPr>
            <p:ph idx="1"/>
          </p:nvPr>
        </p:nvSpPr>
        <p:spPr>
          <a:xfrm>
            <a:off x="457200" y="1979112"/>
            <a:ext cx="8229600" cy="4147051"/>
          </a:xfrm>
        </p:spPr>
        <p:txBody>
          <a:bodyPr>
            <a:normAutofit lnSpcReduction="10000"/>
          </a:bodyPr>
          <a:lstStyle/>
          <a:p>
            <a:pPr algn="just"/>
            <a:r>
              <a:rPr lang="sr-Latn-CS" dirty="0" smtClean="0"/>
              <a:t>Obezbediti dovoljno podataka o saobraćaju kako bi se utvrdio davaoc usluga i put komunikacije</a:t>
            </a:r>
          </a:p>
          <a:p>
            <a:endParaRPr lang="sr-Latn-CS" dirty="0"/>
          </a:p>
          <a:p>
            <a:r>
              <a:rPr lang="sr-Latn-CS" dirty="0" smtClean="0"/>
              <a:t>Objavljivanje se može odbiti ako:</a:t>
            </a:r>
          </a:p>
          <a:p>
            <a:pPr lvl="1" algn="just"/>
            <a:r>
              <a:rPr lang="sr-Latn-CS" dirty="0" smtClean="0"/>
              <a:t>Zahtev je u vezi sa </a:t>
            </a:r>
            <a:r>
              <a:rPr lang="sr-Latn-CS" b="1" u="sng" dirty="0"/>
              <a:t>političkim prekršajem</a:t>
            </a:r>
          </a:p>
          <a:p>
            <a:pPr lvl="1" algn="just"/>
            <a:r>
              <a:rPr lang="sr-Latn-CS" dirty="0" smtClean="0"/>
              <a:t>Izvršenje zahteva će </a:t>
            </a:r>
            <a:r>
              <a:rPr lang="sr-Latn-CS" b="1" u="sng" dirty="0"/>
              <a:t>ugroziti suverenitet</a:t>
            </a:r>
            <a:r>
              <a:rPr lang="sr-Latn-CS" dirty="0" smtClean="0"/>
              <a:t>, </a:t>
            </a:r>
            <a:r>
              <a:rPr lang="sr-Latn-CS" b="1" u="sng" dirty="0"/>
              <a:t>sigurnost</a:t>
            </a:r>
            <a:r>
              <a:rPr lang="sr-Latn-CS" dirty="0" smtClean="0"/>
              <a:t>, </a:t>
            </a:r>
            <a:r>
              <a:rPr lang="sr-Latn-CS" b="1" i="1" u="sng" dirty="0"/>
              <a:t>javni red</a:t>
            </a:r>
            <a:r>
              <a:rPr lang="sr-Latn-CS" dirty="0" smtClean="0"/>
              <a:t> ili druge suštinske interese</a:t>
            </a:r>
          </a:p>
          <a:p>
            <a:pPr lvl="1"/>
            <a:endParaRPr lang="sr-Latn-CS" dirty="0"/>
          </a:p>
        </p:txBody>
      </p:sp>
      <p:sp>
        <p:nvSpPr>
          <p:cNvPr id="4" name="Slide Number Placeholder 3"/>
          <p:cNvSpPr>
            <a:spLocks noGrp="1"/>
          </p:cNvSpPr>
          <p:nvPr>
            <p:ph type="sldNum" sz="quarter" idx="12"/>
          </p:nvPr>
        </p:nvSpPr>
        <p:spPr/>
        <p:txBody>
          <a:bodyPr/>
          <a:lstStyle/>
          <a:p>
            <a:r>
              <a:rPr lang="sr-Latn-CS" dirty="0" smtClean="0"/>
              <a:t>!</a:t>
            </a:r>
            <a:fld id="{CBD56858-EB0B-D04D-B23C-7A827FD60C9F}" type="slidenum">
              <a:rPr lang="en-US" smtClean="0"/>
              <a:pPr/>
              <a:t>50</a:t>
            </a:fld>
            <a:endParaRPr lang="sr-Latn-CS"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94197506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400" b="1" dirty="0" smtClean="0"/>
              <a:t>Međusobna pomoć u vezi sa pristupom sačuvanih računarskih podataka</a:t>
            </a:r>
            <a:endParaRPr lang="sr-Latn-CS" sz="3400" dirty="0"/>
          </a:p>
        </p:txBody>
      </p:sp>
      <p:sp>
        <p:nvSpPr>
          <p:cNvPr id="3" name="Content Placeholder 2"/>
          <p:cNvSpPr>
            <a:spLocks noGrp="1"/>
          </p:cNvSpPr>
          <p:nvPr>
            <p:ph idx="1"/>
          </p:nvPr>
        </p:nvSpPr>
        <p:spPr>
          <a:xfrm>
            <a:off x="457200" y="1866378"/>
            <a:ext cx="8229600" cy="4259785"/>
          </a:xfrm>
        </p:spPr>
        <p:txBody>
          <a:bodyPr/>
          <a:lstStyle/>
          <a:p>
            <a:pPr marL="0" indent="0">
              <a:buNone/>
            </a:pPr>
            <a:r>
              <a:rPr lang="sr-Latn-CS" dirty="0" smtClean="0"/>
              <a:t>[trener </a:t>
            </a:r>
            <a:r>
              <a:rPr lang="sr-Latn-CS" dirty="0" smtClean="0"/>
              <a:t>treba da </a:t>
            </a:r>
            <a:r>
              <a:rPr lang="sr-Latn-CS" dirty="0" smtClean="0"/>
              <a:t>ubaci odgovarajuće odredbe u domaćem pravu]</a:t>
            </a:r>
            <a:endParaRPr lang="sr-Latn-CS" dirty="0"/>
          </a:p>
        </p:txBody>
      </p:sp>
      <p:sp>
        <p:nvSpPr>
          <p:cNvPr id="4" name="Slide Number Placeholder 3"/>
          <p:cNvSpPr>
            <a:spLocks noGrp="1"/>
          </p:cNvSpPr>
          <p:nvPr>
            <p:ph type="sldNum" sz="quarter" idx="12"/>
          </p:nvPr>
        </p:nvSpPr>
        <p:spPr/>
        <p:txBody>
          <a:bodyPr/>
          <a:lstStyle/>
          <a:p>
            <a:r>
              <a:rPr lang="sr-Latn-CS" dirty="0" smtClean="0"/>
              <a:t>!</a:t>
            </a:r>
            <a:fld id="{CBD56858-EB0B-D04D-B23C-7A827FD60C9F}" type="slidenum">
              <a:rPr lang="en-US" smtClean="0"/>
              <a:pPr/>
              <a:t>51</a:t>
            </a:fld>
            <a:endParaRPr lang="sr-Latn-CS"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78747158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400" b="1" dirty="0" smtClean="0"/>
              <a:t>Zahtev  stranim </a:t>
            </a:r>
            <a:r>
              <a:rPr lang="sr-Latn-CS" sz="3400" b="1" dirty="0" smtClean="0"/>
              <a:t>davaocima </a:t>
            </a:r>
            <a:r>
              <a:rPr lang="sr-Latn-CS" sz="3400" b="1" dirty="0" smtClean="0"/>
              <a:t>usluga da pristupe sačuvanim podacima</a:t>
            </a:r>
            <a:endParaRPr lang="sr-Latn-CS" sz="3400" b="1" dirty="0"/>
          </a:p>
        </p:txBody>
      </p:sp>
      <p:sp>
        <p:nvSpPr>
          <p:cNvPr id="3" name="Content Placeholder 2"/>
          <p:cNvSpPr>
            <a:spLocks noGrp="1"/>
          </p:cNvSpPr>
          <p:nvPr>
            <p:ph idx="1"/>
          </p:nvPr>
        </p:nvSpPr>
        <p:spPr>
          <a:xfrm>
            <a:off x="457200" y="2054268"/>
            <a:ext cx="8229600" cy="4071895"/>
          </a:xfrm>
        </p:spPr>
        <p:txBody>
          <a:bodyPr/>
          <a:lstStyle/>
          <a:p>
            <a:pPr algn="just"/>
            <a:r>
              <a:rPr lang="sr-Latn-CS" dirty="0" smtClean="0"/>
              <a:t>Zahtev za pretraživanje, sličan pristup, poverivanje ili slično poverljivo </a:t>
            </a:r>
            <a:endParaRPr lang="sr-Latn-CS" dirty="0"/>
          </a:p>
          <a:p>
            <a:pPr algn="just"/>
            <a:r>
              <a:rPr lang="sr-Latn-CS" dirty="0" smtClean="0"/>
              <a:t>Za ubrzani odgovor:</a:t>
            </a:r>
          </a:p>
          <a:p>
            <a:pPr lvl="1" algn="just"/>
            <a:r>
              <a:rPr lang="sr-Latn-CS" dirty="0" smtClean="0"/>
              <a:t>zahtev treba da ima osnove da su podaci naročito podložni gubitku ili modifikaciji</a:t>
            </a:r>
          </a:p>
          <a:p>
            <a:pPr lvl="1" algn="just"/>
            <a:r>
              <a:rPr lang="sr-Latn-CS" dirty="0" smtClean="0"/>
              <a:t>MPP i zakoni treba da omoguće brzu reakciju</a:t>
            </a:r>
          </a:p>
          <a:p>
            <a:pPr algn="just"/>
            <a:endParaRPr lang="sr-Latn-CS" dirty="0"/>
          </a:p>
        </p:txBody>
      </p:sp>
      <p:sp>
        <p:nvSpPr>
          <p:cNvPr id="4" name="Slide Number Placeholder 3"/>
          <p:cNvSpPr>
            <a:spLocks noGrp="1"/>
          </p:cNvSpPr>
          <p:nvPr>
            <p:ph type="sldNum" sz="quarter" idx="12"/>
          </p:nvPr>
        </p:nvSpPr>
        <p:spPr>
          <a:xfrm>
            <a:off x="6553200" y="6356350"/>
            <a:ext cx="2133600" cy="365125"/>
          </a:xfrm>
        </p:spPr>
        <p:txBody>
          <a:bodyPr/>
          <a:lstStyle/>
          <a:p>
            <a:r>
              <a:rPr lang="sr-Latn-CS" dirty="0" smtClean="0"/>
              <a:t>!</a:t>
            </a:r>
            <a:fld id="{CBD56858-EB0B-D04D-B23C-7A827FD60C9F}" type="slidenum">
              <a:rPr lang="en-US" smtClean="0"/>
              <a:pPr/>
              <a:t>52</a:t>
            </a:fld>
            <a:endParaRPr lang="sr-Latn-CS"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49771255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400" b="1" dirty="0" smtClean="0"/>
              <a:t>Međusobnu pomoć u vezi sa prikupljanjem podataka o saobraćaju u realnom vremenu</a:t>
            </a:r>
            <a:endParaRPr lang="sr-Latn-CS" sz="3400" dirty="0"/>
          </a:p>
        </p:txBody>
      </p:sp>
      <p:sp>
        <p:nvSpPr>
          <p:cNvPr id="3" name="Content Placeholder 2"/>
          <p:cNvSpPr>
            <a:spLocks noGrp="1"/>
          </p:cNvSpPr>
          <p:nvPr>
            <p:ph idx="1"/>
          </p:nvPr>
        </p:nvSpPr>
        <p:spPr>
          <a:xfrm>
            <a:off x="457200" y="1853852"/>
            <a:ext cx="8229600" cy="4272311"/>
          </a:xfrm>
        </p:spPr>
        <p:txBody>
          <a:bodyPr/>
          <a:lstStyle/>
          <a:p>
            <a:pPr marL="0" indent="0">
              <a:buNone/>
            </a:pPr>
            <a:r>
              <a:rPr lang="sr-Latn-CS" dirty="0" smtClean="0"/>
              <a:t>[trener </a:t>
            </a:r>
            <a:r>
              <a:rPr lang="sr-Latn-CS" dirty="0" smtClean="0"/>
              <a:t>treba da </a:t>
            </a:r>
            <a:r>
              <a:rPr lang="sr-Latn-CS" dirty="0" smtClean="0"/>
              <a:t>ubaci odgovarajuće odredbe u domaćem pravu]</a:t>
            </a:r>
          </a:p>
          <a:p>
            <a:pPr marL="0" indent="0">
              <a:buNone/>
            </a:pPr>
            <a:endParaRPr lang="sr-Latn-CS" dirty="0"/>
          </a:p>
        </p:txBody>
      </p:sp>
      <p:sp>
        <p:nvSpPr>
          <p:cNvPr id="4" name="Slide Number Placeholder 3"/>
          <p:cNvSpPr>
            <a:spLocks noGrp="1"/>
          </p:cNvSpPr>
          <p:nvPr>
            <p:ph type="sldNum" sz="quarter" idx="12"/>
          </p:nvPr>
        </p:nvSpPr>
        <p:spPr/>
        <p:txBody>
          <a:bodyPr/>
          <a:lstStyle/>
          <a:p>
            <a:r>
              <a:rPr lang="sr-Latn-CS" dirty="0" smtClean="0"/>
              <a:t>!</a:t>
            </a:r>
            <a:fld id="{CBD56858-EB0B-D04D-B23C-7A827FD60C9F}" type="slidenum">
              <a:rPr lang="en-US" smtClean="0"/>
              <a:pPr/>
              <a:t>53</a:t>
            </a:fld>
            <a:endParaRPr lang="sr-Latn-CS"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24833592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400" b="1" dirty="0" smtClean="0"/>
              <a:t>Zahtev međunarodnom davaocu usluga da </a:t>
            </a:r>
            <a:r>
              <a:rPr lang="sr-Latn-CS" sz="3400" b="1" dirty="0" smtClean="0"/>
              <a:t>prikuplja </a:t>
            </a:r>
            <a:r>
              <a:rPr lang="sr-Latn-CS" sz="3400" b="1" dirty="0" smtClean="0"/>
              <a:t>podatke o saobraćaju u realnom vremenu</a:t>
            </a:r>
            <a:endParaRPr lang="sr-Latn-CS" sz="3400" b="1" dirty="0"/>
          </a:p>
        </p:txBody>
      </p:sp>
      <p:sp>
        <p:nvSpPr>
          <p:cNvPr id="3" name="Content Placeholder 2"/>
          <p:cNvSpPr>
            <a:spLocks noGrp="1"/>
          </p:cNvSpPr>
          <p:nvPr>
            <p:ph idx="1"/>
          </p:nvPr>
        </p:nvSpPr>
        <p:spPr>
          <a:xfrm>
            <a:off x="457200" y="1929008"/>
            <a:ext cx="8229600" cy="4197155"/>
          </a:xfrm>
        </p:spPr>
        <p:txBody>
          <a:bodyPr/>
          <a:lstStyle/>
          <a:p>
            <a:pPr algn="just"/>
            <a:r>
              <a:rPr lang="sr-Latn-CS" dirty="0" smtClean="0"/>
              <a:t>Pomoć u pogledu specifičnih komunikacija </a:t>
            </a:r>
          </a:p>
          <a:p>
            <a:pPr algn="just"/>
            <a:r>
              <a:rPr lang="sr-Latn-CS" dirty="0" smtClean="0"/>
              <a:t>Mora pružiti takvu pomoć  u prikupljanju podataka o saobraćaju u realnom vremenu  koja  bi bila dostupna u sličnom domaćem slučaju</a:t>
            </a:r>
            <a:endParaRPr lang="sr-Latn-CS" dirty="0"/>
          </a:p>
        </p:txBody>
      </p:sp>
      <p:sp>
        <p:nvSpPr>
          <p:cNvPr id="4" name="Slide Number Placeholder 3"/>
          <p:cNvSpPr>
            <a:spLocks noGrp="1"/>
          </p:cNvSpPr>
          <p:nvPr>
            <p:ph type="sldNum" sz="quarter" idx="12"/>
          </p:nvPr>
        </p:nvSpPr>
        <p:spPr/>
        <p:txBody>
          <a:bodyPr/>
          <a:lstStyle/>
          <a:p>
            <a:r>
              <a:rPr lang="sr-Latn-CS" dirty="0" smtClean="0"/>
              <a:t>!</a:t>
            </a:r>
            <a:fld id="{CBD56858-EB0B-D04D-B23C-7A827FD60C9F}" type="slidenum">
              <a:rPr lang="en-US" smtClean="0"/>
              <a:pPr/>
              <a:t>54</a:t>
            </a:fld>
            <a:endParaRPr lang="sr-Latn-CS"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72877523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400" b="1" dirty="0"/>
              <a:t>Dobrovoljna saradnja sa pravnim ovlašćenjem</a:t>
            </a:r>
            <a:endParaRPr lang="sr-Latn-CS" sz="3400" dirty="0"/>
          </a:p>
        </p:txBody>
      </p:sp>
      <p:sp>
        <p:nvSpPr>
          <p:cNvPr id="3" name="Content Placeholder 2"/>
          <p:cNvSpPr>
            <a:spLocks noGrp="1"/>
          </p:cNvSpPr>
          <p:nvPr>
            <p:ph idx="1"/>
          </p:nvPr>
        </p:nvSpPr>
        <p:spPr/>
        <p:txBody>
          <a:bodyPr/>
          <a:lstStyle/>
          <a:p>
            <a:pPr algn="just"/>
            <a:r>
              <a:rPr lang="sr-Latn-CS" dirty="0" smtClean="0"/>
              <a:t>[trener </a:t>
            </a:r>
            <a:r>
              <a:rPr lang="sr-Latn-CS" dirty="0" smtClean="0"/>
              <a:t>treba da </a:t>
            </a:r>
            <a:r>
              <a:rPr lang="sr-Latn-CS" dirty="0" smtClean="0"/>
              <a:t>ubaci elemente domaćeg zakona koji se odnose na prekogranični pristup sačuvanih računarskih podataka tamo gde su dostupni ili uz saglasnost]</a:t>
            </a:r>
            <a:endParaRPr lang="sr-Latn-CS" dirty="0"/>
          </a:p>
        </p:txBody>
      </p:sp>
      <p:sp>
        <p:nvSpPr>
          <p:cNvPr id="4" name="Slide Number Placeholder 3"/>
          <p:cNvSpPr>
            <a:spLocks noGrp="1"/>
          </p:cNvSpPr>
          <p:nvPr>
            <p:ph type="sldNum" sz="quarter" idx="12"/>
          </p:nvPr>
        </p:nvSpPr>
        <p:spPr/>
        <p:txBody>
          <a:bodyPr/>
          <a:lstStyle/>
          <a:p>
            <a:r>
              <a:rPr lang="sr-Latn-CS" dirty="0" smtClean="0"/>
              <a:t>!</a:t>
            </a:r>
            <a:fld id="{CBD56858-EB0B-D04D-B23C-7A827FD60C9F}" type="slidenum">
              <a:rPr lang="en-US" smtClean="0"/>
              <a:pPr/>
              <a:t>55</a:t>
            </a:fld>
            <a:endParaRPr lang="sr-Latn-CS"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22889297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1F2CE5-82EE-4D86-A1BA-A62E2F853B8E}" type="slidenum">
              <a:rPr lang="en-US" smtClean="0">
                <a:solidFill>
                  <a:schemeClr val="tx1"/>
                </a:solidFill>
              </a:rPr>
              <a:pPr>
                <a:defRPr/>
              </a:pPr>
              <a:t>56</a:t>
            </a:fld>
            <a:endParaRPr lang="sr-Latn-CS">
              <a:solidFill>
                <a:schemeClr val="tx1"/>
              </a:solidFill>
            </a:endParaRPr>
          </a:p>
        </p:txBody>
      </p:sp>
      <p:sp>
        <p:nvSpPr>
          <p:cNvPr id="5" name="Rectangle 2"/>
          <p:cNvSpPr txBox="1">
            <a:spLocks/>
          </p:cNvSpPr>
          <p:nvPr/>
        </p:nvSpPr>
        <p:spPr bwMode="auto">
          <a:xfrm>
            <a:off x="457200" y="386414"/>
            <a:ext cx="8229600" cy="1728982"/>
          </a:xfrm>
          <a:prstGeom prst="rect">
            <a:avLst/>
          </a:prstGeom>
          <a:noFill/>
          <a:ln w="38100">
            <a:solidFill>
              <a:srgbClr val="FF0000"/>
            </a:solidFill>
            <a:miter lim="800000"/>
            <a:headEnd/>
            <a:tailEnd/>
          </a:ln>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eaLnBrk="1" hangingPunct="1">
              <a:lnSpc>
                <a:spcPct val="80000"/>
              </a:lnSpc>
              <a:buFont typeface="Arial" charset="0"/>
              <a:buNone/>
            </a:pPr>
            <a:endParaRPr lang="sr-Latn-CS" altLang="x-none" sz="2400" b="1" i="1" dirty="0" smtClean="0">
              <a:cs typeface="Times New Roman" pitchFamily="18" charset="0"/>
            </a:endParaRPr>
          </a:p>
          <a:p>
            <a:pPr algn="ctr" eaLnBrk="1" hangingPunct="1">
              <a:lnSpc>
                <a:spcPct val="80000"/>
              </a:lnSpc>
              <a:buFont typeface="Arial" charset="0"/>
              <a:buNone/>
            </a:pPr>
            <a:r>
              <a:rPr lang="sr-Latn-CS" altLang="x-none" b="1" i="1" dirty="0" smtClean="0"/>
              <a:t>Prekogranični pristup sačuvanim računarskim podacima</a:t>
            </a:r>
            <a:endParaRPr lang="sr-Latn-CS" altLang="x-none" b="1" i="1" dirty="0">
              <a:cs typeface="Times New Roman" pitchFamily="18" charset="0"/>
            </a:endParaRPr>
          </a:p>
          <a:p>
            <a:pPr algn="ctr" eaLnBrk="1" hangingPunct="1">
              <a:lnSpc>
                <a:spcPct val="80000"/>
              </a:lnSpc>
              <a:buFont typeface="Arial" charset="0"/>
              <a:buNone/>
            </a:pPr>
            <a:r>
              <a:rPr lang="sr-Latn-CS" altLang="x-none" b="1" i="1" dirty="0" smtClean="0"/>
              <a:t>(Član 32 - Budimpeštanska konvencija)</a:t>
            </a:r>
          </a:p>
          <a:p>
            <a:pPr algn="ctr" eaLnBrk="1" hangingPunct="1">
              <a:lnSpc>
                <a:spcPct val="80000"/>
              </a:lnSpc>
              <a:buFont typeface="Arial" charset="0"/>
              <a:buNone/>
            </a:pPr>
            <a:endParaRPr lang="sr-Latn-CS" altLang="x-none" sz="2400" b="1" i="1" dirty="0">
              <a:cs typeface="Times New Roman" pitchFamily="18" charset="0"/>
            </a:endParaRPr>
          </a:p>
          <a:p>
            <a:pPr>
              <a:lnSpc>
                <a:spcPct val="90000"/>
              </a:lnSpc>
            </a:pPr>
            <a:endParaRPr lang="sr-Latn-CS" sz="2400" b="1" dirty="0" smtClean="0"/>
          </a:p>
          <a:p>
            <a:pPr>
              <a:lnSpc>
                <a:spcPct val="90000"/>
              </a:lnSpc>
              <a:spcBef>
                <a:spcPts val="600"/>
              </a:spcBef>
              <a:spcAft>
                <a:spcPts val="1200"/>
              </a:spcAft>
            </a:pPr>
            <a:r>
              <a:rPr lang="sr-Latn-CS" sz="2800" i="1" dirty="0"/>
              <a:t>Mogućnost data snagama reda od jedne strane radi pribavljanja dokaza koji se čuvaju na računaru koji se fizički nalazi na teritoriji druge </a:t>
            </a:r>
            <a:r>
              <a:rPr lang="sr-Latn-CS" sz="2800" i="1" dirty="0" smtClean="0"/>
              <a:t>strane</a:t>
            </a:r>
            <a:endParaRPr lang="sr-Latn-CS" sz="2800" i="1" dirty="0"/>
          </a:p>
          <a:p>
            <a:pPr>
              <a:lnSpc>
                <a:spcPct val="90000"/>
              </a:lnSpc>
              <a:spcBef>
                <a:spcPts val="600"/>
              </a:spcBef>
              <a:spcAft>
                <a:spcPts val="1200"/>
              </a:spcAft>
            </a:pPr>
            <a:r>
              <a:rPr lang="sr-Latn-CS" sz="2800" i="1" dirty="0"/>
              <a:t>Bez zahteva međunarodne saradnje</a:t>
            </a:r>
            <a:r>
              <a:rPr lang="sr-Latn-CS" sz="2800" i="1" dirty="0" smtClean="0"/>
              <a:t>, ako </a:t>
            </a:r>
            <a:r>
              <a:rPr lang="sr-Latn-CS" sz="2800" i="1" dirty="0"/>
              <a:t>tokom konkretne istrage, nadležni službenici</a:t>
            </a:r>
          </a:p>
          <a:p>
            <a:pPr lvl="1">
              <a:lnSpc>
                <a:spcPct val="90000"/>
              </a:lnSpc>
              <a:spcBef>
                <a:spcPts val="600"/>
              </a:spcBef>
              <a:spcAft>
                <a:spcPts val="1200"/>
              </a:spcAft>
            </a:pPr>
            <a:r>
              <a:rPr lang="sr-Latn-CS" sz="2400" i="1" dirty="0"/>
              <a:t>treba da dobiju informaciju sa računara lociranog u stranoj zemlji; ili </a:t>
            </a:r>
          </a:p>
          <a:p>
            <a:pPr lvl="1">
              <a:lnSpc>
                <a:spcPct val="90000"/>
              </a:lnSpc>
              <a:spcBef>
                <a:spcPts val="600"/>
              </a:spcBef>
              <a:spcAft>
                <a:spcPts val="1200"/>
              </a:spcAft>
            </a:pPr>
            <a:r>
              <a:rPr lang="sr-Latn-CS" sz="2400" i="1" dirty="0" smtClean="0"/>
              <a:t>pristupaju </a:t>
            </a:r>
            <a:r>
              <a:rPr lang="sr-Latn-CS" sz="2400" i="1" dirty="0"/>
              <a:t>podacima uz zakonito i dobrovoljno odobrenje zakonito ovlašćenog lica</a:t>
            </a:r>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32254495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346200"/>
          </a:xfrm>
        </p:spPr>
        <p:txBody>
          <a:bodyPr/>
          <a:lstStyle/>
          <a:p>
            <a:pPr>
              <a:lnSpc>
                <a:spcPct val="90000"/>
              </a:lnSpc>
              <a:defRPr/>
            </a:pPr>
            <a:r>
              <a:rPr lang="sr-Latn-CS" sz="3600" b="1" dirty="0" smtClean="0"/>
              <a:t>Član 32 - Prekogranični pristup sačuvanim računarskim podacima uz saglasnost ili kada su dostupni javnosti</a:t>
            </a:r>
            <a:endParaRPr lang="sr-Latn-CS" sz="3600" b="1" dirty="0" smtClean="0">
              <a:effectLst>
                <a:outerShdw blurRad="38100" dist="38100" dir="2700000" algn="tl">
                  <a:srgbClr val="C0C0C0"/>
                </a:outerShdw>
              </a:effectLst>
              <a:ea typeface="ＭＳ Ｐゴシック" pitchFamily="34" charset="-128"/>
            </a:endParaRPr>
          </a:p>
        </p:txBody>
      </p:sp>
      <p:sp>
        <p:nvSpPr>
          <p:cNvPr id="2" name="Slide Number Placeholder 1"/>
          <p:cNvSpPr>
            <a:spLocks noGrp="1"/>
          </p:cNvSpPr>
          <p:nvPr>
            <p:ph type="sldNum" sz="quarter" idx="12"/>
          </p:nvPr>
        </p:nvSpPr>
        <p:spPr/>
        <p:txBody>
          <a:bodyPr/>
          <a:lstStyle/>
          <a:p>
            <a:pPr>
              <a:defRPr/>
            </a:pPr>
            <a:r>
              <a:rPr lang="sr-Latn-CS" dirty="0">
                <a:solidFill>
                  <a:schemeClr val="tx1"/>
                </a:solidFill>
              </a:rPr>
              <a:t>!</a:t>
            </a:r>
            <a:fld id="{0E62E50F-F83A-42AC-8BE7-462956D58F63}" type="slidenum">
              <a:rPr lang="en-US" smtClean="0">
                <a:solidFill>
                  <a:schemeClr val="tx1"/>
                </a:solidFill>
              </a:rPr>
              <a:pPr>
                <a:defRPr/>
              </a:pPr>
              <a:t>57</a:t>
            </a:fld>
            <a:endParaRPr lang="sr-Latn-CS" dirty="0">
              <a:solidFill>
                <a:schemeClr val="tx1"/>
              </a:solidFill>
            </a:endParaRPr>
          </a:p>
        </p:txBody>
      </p:sp>
      <p:sp>
        <p:nvSpPr>
          <p:cNvPr id="6" name="Marcador de Posição de Conteúdo 2"/>
          <p:cNvSpPr>
            <a:spLocks noGrp="1"/>
          </p:cNvSpPr>
          <p:nvPr>
            <p:ph idx="1"/>
          </p:nvPr>
        </p:nvSpPr>
        <p:spPr>
          <a:xfrm>
            <a:off x="457200" y="2124220"/>
            <a:ext cx="8335108" cy="4158835"/>
          </a:xfrm>
        </p:spPr>
        <p:txBody>
          <a:bodyPr/>
          <a:lstStyle/>
          <a:p>
            <a:pPr marL="0" indent="0" algn="just">
              <a:spcBef>
                <a:spcPts val="600"/>
              </a:spcBef>
              <a:spcAft>
                <a:spcPts val="1200"/>
              </a:spcAft>
              <a:buFont typeface="Arial" pitchFamily="34" charset="0"/>
              <a:buNone/>
            </a:pPr>
            <a:r>
              <a:rPr lang="sr-Latn-CS" sz="2400" dirty="0" smtClean="0"/>
              <a:t>Strana ugovornica </a:t>
            </a:r>
            <a:r>
              <a:rPr lang="sr-Latn-CS" b="1" dirty="0" smtClean="0">
                <a:solidFill>
                  <a:srgbClr val="FF0000"/>
                </a:solidFill>
              </a:rPr>
              <a:t>može, bez dozvole druge Strane ugovornice</a:t>
            </a:r>
            <a:r>
              <a:rPr lang="sr-Latn-CS" sz="2400" dirty="0" smtClean="0"/>
              <a:t>:</a:t>
            </a:r>
          </a:p>
          <a:p>
            <a:pPr marL="514350" indent="-514350" algn="just">
              <a:spcBef>
                <a:spcPts val="600"/>
              </a:spcBef>
              <a:spcAft>
                <a:spcPts val="1200"/>
              </a:spcAft>
              <a:buFont typeface="+mj-lt"/>
              <a:buAutoNum type="alphaLcParenR"/>
            </a:pPr>
            <a:r>
              <a:rPr lang="sr-Latn-CS" sz="2400" dirty="0" smtClean="0"/>
              <a:t>da pristupi sačuvanim računarskim podacima koji su dostupni javnosti, bez obzira gde se podaci geografski nalaze, ili</a:t>
            </a:r>
            <a:endParaRPr lang="sr-Latn-CS" sz="2400" dirty="0">
              <a:ea typeface="ＭＳ Ｐゴシック" pitchFamily="34" charset="-128"/>
            </a:endParaRPr>
          </a:p>
          <a:p>
            <a:pPr marL="514350" indent="-514350" algn="just">
              <a:spcBef>
                <a:spcPts val="600"/>
              </a:spcBef>
              <a:spcAft>
                <a:spcPts val="1200"/>
              </a:spcAft>
              <a:buFont typeface="+mj-lt"/>
              <a:buAutoNum type="alphaLcParenR"/>
            </a:pPr>
            <a:r>
              <a:rPr lang="sr-Latn-CS" sz="2400" dirty="0" smtClean="0"/>
              <a:t>da pristupi ili primi, preko računarskog sistema na svojoj teritoriji, sačuvane računarske podatke koji se nalaze u drugoj Strani ugovornici, ukoliko pribavi zakonsku i dobrovoljnu saglasnost od lica koje ima zakonsko ovlašćenje da joj razotkrije podatke preko tog računarskog sistema.</a:t>
            </a:r>
            <a:endParaRPr lang="sr-Latn-CS" sz="2400" dirty="0" smtClean="0">
              <a:ea typeface="ＭＳ Ｐゴシック" pitchFamily="34" charset="-128"/>
            </a:endParaRPr>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31271405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b="1" dirty="0" smtClean="0"/>
              <a:t>Bez dozvole</a:t>
            </a:r>
            <a:r>
              <a:rPr lang="sr-Latn-CS" dirty="0" smtClean="0"/>
              <a:t> </a:t>
            </a:r>
            <a:endParaRPr lang="sr-Latn-CS" b="1" dirty="0"/>
          </a:p>
        </p:txBody>
      </p:sp>
      <p:sp>
        <p:nvSpPr>
          <p:cNvPr id="3" name="Content Placeholder 2"/>
          <p:cNvSpPr>
            <a:spLocks noGrp="1"/>
          </p:cNvSpPr>
          <p:nvPr>
            <p:ph idx="1"/>
          </p:nvPr>
        </p:nvSpPr>
        <p:spPr/>
        <p:txBody>
          <a:bodyPr/>
          <a:lstStyle/>
          <a:p>
            <a:pPr algn="just"/>
            <a:r>
              <a:rPr lang="sr-Latn-CS" dirty="0" smtClean="0"/>
              <a:t>Ne zahteva međusobnu pomoć između strana</a:t>
            </a:r>
          </a:p>
          <a:p>
            <a:pPr algn="just"/>
            <a:endParaRPr lang="sr-Latn-CS" dirty="0"/>
          </a:p>
          <a:p>
            <a:pPr algn="just"/>
            <a:r>
              <a:rPr lang="sr-Latn-CS" dirty="0" smtClean="0"/>
              <a:t>Ne zahteva obaveštavanje druge strane</a:t>
            </a:r>
          </a:p>
          <a:p>
            <a:pPr algn="just"/>
            <a:endParaRPr lang="sr-Latn-CS" dirty="0"/>
          </a:p>
          <a:p>
            <a:pPr algn="just"/>
            <a:r>
              <a:rPr lang="sr-Latn-CS" dirty="0" smtClean="0"/>
              <a:t>Ne isključuje obaveštenje ako stranka smatra odgovarajućim </a:t>
            </a:r>
            <a:endParaRPr lang="sr-Latn-CS" dirty="0"/>
          </a:p>
        </p:txBody>
      </p:sp>
      <p:sp>
        <p:nvSpPr>
          <p:cNvPr id="4" name="Slide Number Placeholder 3"/>
          <p:cNvSpPr>
            <a:spLocks noGrp="1"/>
          </p:cNvSpPr>
          <p:nvPr>
            <p:ph type="sldNum" sz="quarter" idx="12"/>
          </p:nvPr>
        </p:nvSpPr>
        <p:spPr/>
        <p:txBody>
          <a:bodyPr/>
          <a:lstStyle/>
          <a:p>
            <a:pPr>
              <a:defRPr/>
            </a:pPr>
            <a:r>
              <a:rPr lang="sr-Latn-CS" dirty="0" smtClean="0">
                <a:solidFill>
                  <a:schemeClr val="tx1"/>
                </a:solidFill>
              </a:rPr>
              <a:t>!</a:t>
            </a:r>
            <a:fld id="{0E62E50F-F83A-42AC-8BE7-462956D58F63}" type="slidenum">
              <a:rPr lang="en-US" smtClean="0">
                <a:solidFill>
                  <a:schemeClr val="tx1"/>
                </a:solidFill>
              </a:rPr>
              <a:pPr>
                <a:defRPr/>
              </a:pPr>
              <a:t>58</a:t>
            </a:fld>
            <a:endParaRPr lang="sr-Latn-CS" dirty="0">
              <a:solidFill>
                <a:schemeClr val="tx1"/>
              </a:solidFill>
            </a:endParaRPr>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59989509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346200"/>
          </a:xfrm>
        </p:spPr>
        <p:txBody>
          <a:bodyPr/>
          <a:lstStyle/>
          <a:p>
            <a:pPr>
              <a:lnSpc>
                <a:spcPct val="90000"/>
              </a:lnSpc>
              <a:defRPr/>
            </a:pPr>
            <a:r>
              <a:rPr lang="sr-Latn-CS" sz="3600" b="1" dirty="0" smtClean="0"/>
              <a:t>Član 32 - Prekogranični pristup sačuvanim računarskim podacima uz saglasnost ili kada su dostupni javnosti</a:t>
            </a:r>
            <a:endParaRPr lang="sr-Latn-CS" sz="3600" b="1" dirty="0" smtClean="0">
              <a:effectLst>
                <a:outerShdw blurRad="38100" dist="38100" dir="2700000" algn="tl">
                  <a:srgbClr val="C0C0C0"/>
                </a:outerShdw>
              </a:effectLst>
              <a:ea typeface="ＭＳ Ｐゴシック" pitchFamily="34" charset="-128"/>
            </a:endParaRPr>
          </a:p>
        </p:txBody>
      </p:sp>
      <p:sp>
        <p:nvSpPr>
          <p:cNvPr id="2" name="Slide Number Placeholder 1"/>
          <p:cNvSpPr>
            <a:spLocks noGrp="1"/>
          </p:cNvSpPr>
          <p:nvPr>
            <p:ph type="sldNum" sz="quarter" idx="12"/>
          </p:nvPr>
        </p:nvSpPr>
        <p:spPr/>
        <p:txBody>
          <a:bodyPr/>
          <a:lstStyle/>
          <a:p>
            <a:pPr>
              <a:defRPr/>
            </a:pPr>
            <a:r>
              <a:rPr lang="sr-Latn-CS" dirty="0" smtClean="0">
                <a:solidFill>
                  <a:schemeClr val="tx1"/>
                </a:solidFill>
              </a:rPr>
              <a:t>!</a:t>
            </a:r>
            <a:fld id="{0E62E50F-F83A-42AC-8BE7-462956D58F63}" type="slidenum">
              <a:rPr lang="en-US" smtClean="0">
                <a:solidFill>
                  <a:schemeClr val="tx1"/>
                </a:solidFill>
              </a:rPr>
              <a:pPr>
                <a:defRPr/>
              </a:pPr>
              <a:t>59</a:t>
            </a:fld>
            <a:endParaRPr lang="sr-Latn-CS" dirty="0">
              <a:solidFill>
                <a:schemeClr val="tx1"/>
              </a:solidFill>
            </a:endParaRPr>
          </a:p>
        </p:txBody>
      </p:sp>
      <p:sp>
        <p:nvSpPr>
          <p:cNvPr id="6" name="Marcador de Posição de Conteúdo 2"/>
          <p:cNvSpPr>
            <a:spLocks noGrp="1"/>
          </p:cNvSpPr>
          <p:nvPr>
            <p:ph idx="1"/>
          </p:nvPr>
        </p:nvSpPr>
        <p:spPr>
          <a:xfrm>
            <a:off x="457200" y="2208628"/>
            <a:ext cx="8229600" cy="4158835"/>
          </a:xfrm>
        </p:spPr>
        <p:txBody>
          <a:bodyPr/>
          <a:lstStyle/>
          <a:p>
            <a:pPr marL="0" indent="0" algn="just">
              <a:spcBef>
                <a:spcPts val="600"/>
              </a:spcBef>
              <a:spcAft>
                <a:spcPts val="1200"/>
              </a:spcAft>
              <a:buFont typeface="Arial" pitchFamily="34" charset="0"/>
              <a:buNone/>
            </a:pPr>
            <a:r>
              <a:rPr lang="sr-Latn-CS" sz="2400" dirty="0" smtClean="0"/>
              <a:t>Strana ugovornica može, bez dozvole druge Strane ugovornice:</a:t>
            </a:r>
          </a:p>
          <a:p>
            <a:pPr marL="514350" indent="-514350" algn="just">
              <a:spcBef>
                <a:spcPts val="600"/>
              </a:spcBef>
              <a:spcAft>
                <a:spcPts val="1200"/>
              </a:spcAft>
              <a:buFont typeface="+mj-lt"/>
              <a:buAutoNum type="alphaLcParenR"/>
            </a:pPr>
            <a:r>
              <a:rPr lang="sr-Latn-CS" dirty="0" smtClean="0"/>
              <a:t>da pristupi</a:t>
            </a:r>
            <a:r>
              <a:rPr lang="sr-Latn-CS" sz="2400" dirty="0" smtClean="0"/>
              <a:t> </a:t>
            </a:r>
            <a:r>
              <a:rPr lang="sr-Latn-CS" dirty="0" smtClean="0"/>
              <a:t>sačuvanim računarskim podacima </a:t>
            </a:r>
            <a:r>
              <a:rPr lang="sr-Latn-CS" b="1" dirty="0" smtClean="0">
                <a:solidFill>
                  <a:srgbClr val="FF0000"/>
                </a:solidFill>
              </a:rPr>
              <a:t>koji su dostupni javnosti</a:t>
            </a:r>
            <a:r>
              <a:rPr lang="sr-Latn-CS" sz="2400" dirty="0" smtClean="0"/>
              <a:t>, bez obzira gde se podaci geografski nalaze, ili</a:t>
            </a:r>
            <a:endParaRPr lang="sr-Latn-CS" sz="2400" dirty="0">
              <a:ea typeface="ＭＳ Ｐゴシック" pitchFamily="34" charset="-128"/>
            </a:endParaRPr>
          </a:p>
          <a:p>
            <a:pPr marL="514350" indent="-514350" algn="just">
              <a:spcBef>
                <a:spcPts val="600"/>
              </a:spcBef>
              <a:spcAft>
                <a:spcPts val="1200"/>
              </a:spcAft>
              <a:buFont typeface="+mj-lt"/>
              <a:buAutoNum type="alphaLcParenR"/>
            </a:pPr>
            <a:r>
              <a:rPr lang="sr-Latn-CS" sz="2400" dirty="0" smtClean="0"/>
              <a:t>da pristupi ili primi, preko računarskog sistema na svojoj teritoriji, sačuvane računarske podatke koji se nalaze u drugoj Strani ugovornici, ukoliko pribavi zakonsku i dobrovoljnu saglasnost od lica koje ima zakonsko ovlašćenje da joj razotkrije podatke preko tog računarskog sistema.</a:t>
            </a:r>
            <a:endParaRPr lang="sr-Latn-CS" sz="2400" dirty="0" smtClean="0">
              <a:ea typeface="ＭＳ Ｐゴシック" pitchFamily="34" charset="-128"/>
            </a:endParaRPr>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6335851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37982"/>
            <a:ext cx="8229600" cy="1967243"/>
          </a:xfrm>
        </p:spPr>
        <p:txBody>
          <a:bodyPr/>
          <a:lstStyle/>
          <a:p>
            <a:r>
              <a:rPr lang="sr-Latn-CS" b="1" dirty="0" smtClean="0"/>
              <a:t>Prvi deo</a:t>
            </a:r>
            <a:r>
              <a:t/>
            </a:r>
            <a:br/>
            <a:r>
              <a:rPr lang="sr-Latn-CS" b="1" dirty="0" smtClean="0"/>
              <a:t>Uvod</a:t>
            </a:r>
            <a:r>
              <a:t/>
            </a:r>
            <a:br/>
            <a:endParaRPr lang="sr-Latn-CS" dirty="0"/>
          </a:p>
        </p:txBody>
      </p:sp>
      <p:pic>
        <p:nvPicPr>
          <p:cNvPr id="3" name="Picture 3"/>
          <p:cNvPicPr>
            <a:picLocks noGrp="1" noChangeAspect="1" noChangeArrowheads="1"/>
          </p:cNvPicPr>
          <p:nvPr>
            <p:ph sz="quarter" idx="1"/>
          </p:nvPr>
        </p:nvPicPr>
        <p:blipFill>
          <a:blip r:embed="rId3" cstate="print"/>
          <a:srcRect/>
          <a:stretch>
            <a:fillRect/>
          </a:stretch>
        </p:blipFill>
        <p:spPr bwMode="auto">
          <a:xfrm>
            <a:off x="6786578" y="4643446"/>
            <a:ext cx="1961507" cy="1766332"/>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CBD56858-EB0B-D04D-B23C-7A827FD60C9F}" type="slidenum">
              <a:rPr lang="en-US" smtClean="0"/>
              <a:pPr/>
              <a:t>6</a:t>
            </a:fld>
            <a:endParaRPr lang="sr-Latn-C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b="1" dirty="0" smtClean="0"/>
              <a:t>Javno dostupni podaci </a:t>
            </a:r>
            <a:endParaRPr lang="sr-Latn-CS" b="1" dirty="0"/>
          </a:p>
        </p:txBody>
      </p:sp>
      <p:sp>
        <p:nvSpPr>
          <p:cNvPr id="3" name="Content Placeholder 2"/>
          <p:cNvSpPr>
            <a:spLocks noGrp="1"/>
          </p:cNvSpPr>
          <p:nvPr>
            <p:ph idx="1"/>
          </p:nvPr>
        </p:nvSpPr>
        <p:spPr/>
        <p:txBody>
          <a:bodyPr/>
          <a:lstStyle/>
          <a:p>
            <a:r>
              <a:rPr lang="sr-Latn-CS" dirty="0" smtClean="0"/>
              <a:t>Javno dostupni podaci (otvorenog tipa)</a:t>
            </a:r>
          </a:p>
          <a:p>
            <a:endParaRPr lang="sr-Latn-CS" dirty="0" smtClean="0"/>
          </a:p>
          <a:p>
            <a:r>
              <a:rPr lang="sr-Latn-CS" dirty="0" smtClean="0"/>
              <a:t>Ako je deo web stranice zatvoren za javnost, onda to nije javno dostupno </a:t>
            </a:r>
          </a:p>
          <a:p>
            <a:endParaRPr lang="sr-Latn-CS" dirty="0"/>
          </a:p>
          <a:p>
            <a:r>
              <a:rPr lang="sr-Latn-CS" dirty="0" smtClean="0"/>
              <a:t>Geografska lokacija podataka nije relevantna</a:t>
            </a:r>
          </a:p>
          <a:p>
            <a:endParaRPr lang="sr-Latn-CS" dirty="0"/>
          </a:p>
        </p:txBody>
      </p:sp>
      <p:sp>
        <p:nvSpPr>
          <p:cNvPr id="4" name="Slide Number Placeholder 3"/>
          <p:cNvSpPr>
            <a:spLocks noGrp="1"/>
          </p:cNvSpPr>
          <p:nvPr>
            <p:ph type="sldNum" sz="quarter" idx="12"/>
          </p:nvPr>
        </p:nvSpPr>
        <p:spPr/>
        <p:txBody>
          <a:bodyPr/>
          <a:lstStyle/>
          <a:p>
            <a:pPr>
              <a:defRPr/>
            </a:pPr>
            <a:r>
              <a:rPr lang="sr-Latn-CS" dirty="0" smtClean="0">
                <a:solidFill>
                  <a:schemeClr val="tx1"/>
                </a:solidFill>
              </a:rPr>
              <a:t>!</a:t>
            </a:r>
            <a:fld id="{0E62E50F-F83A-42AC-8BE7-462956D58F63}" type="slidenum">
              <a:rPr lang="en-US" smtClean="0">
                <a:solidFill>
                  <a:schemeClr val="tx1"/>
                </a:solidFill>
              </a:rPr>
              <a:pPr>
                <a:defRPr/>
              </a:pPr>
              <a:t>60</a:t>
            </a:fld>
            <a:endParaRPr lang="sr-Latn-CS" dirty="0">
              <a:solidFill>
                <a:schemeClr val="tx1"/>
              </a:solidFill>
            </a:endParaRPr>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78788583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346200"/>
          </a:xfrm>
        </p:spPr>
        <p:txBody>
          <a:bodyPr/>
          <a:lstStyle/>
          <a:p>
            <a:pPr>
              <a:lnSpc>
                <a:spcPct val="90000"/>
              </a:lnSpc>
              <a:defRPr/>
            </a:pPr>
            <a:r>
              <a:rPr lang="sr-Latn-CS" sz="3600" b="1" dirty="0" smtClean="0"/>
              <a:t>Član 32 - Prekogranični pristup sačuvanim računarskim podacima uz saglasnost ili kada su dostupni javnosti</a:t>
            </a:r>
            <a:endParaRPr lang="sr-Latn-CS" sz="3600" b="1" dirty="0" smtClean="0">
              <a:effectLst>
                <a:outerShdw blurRad="38100" dist="38100" dir="2700000" algn="tl">
                  <a:srgbClr val="C0C0C0"/>
                </a:outerShdw>
              </a:effectLst>
              <a:ea typeface="ＭＳ Ｐゴシック" pitchFamily="34" charset="-128"/>
            </a:endParaRPr>
          </a:p>
        </p:txBody>
      </p:sp>
      <p:sp>
        <p:nvSpPr>
          <p:cNvPr id="2" name="Slide Number Placeholder 1"/>
          <p:cNvSpPr>
            <a:spLocks noGrp="1"/>
          </p:cNvSpPr>
          <p:nvPr>
            <p:ph type="sldNum" sz="quarter" idx="12"/>
          </p:nvPr>
        </p:nvSpPr>
        <p:spPr/>
        <p:txBody>
          <a:bodyPr/>
          <a:lstStyle/>
          <a:p>
            <a:pPr>
              <a:defRPr/>
            </a:pPr>
            <a:r>
              <a:rPr lang="sr-Latn-CS" dirty="0" smtClean="0">
                <a:solidFill>
                  <a:schemeClr val="tx1"/>
                </a:solidFill>
              </a:rPr>
              <a:t>!</a:t>
            </a:r>
            <a:fld id="{0E62E50F-F83A-42AC-8BE7-462956D58F63}" type="slidenum">
              <a:rPr lang="en-US" smtClean="0">
                <a:solidFill>
                  <a:schemeClr val="tx1"/>
                </a:solidFill>
              </a:rPr>
              <a:pPr>
                <a:defRPr/>
              </a:pPr>
              <a:t>61</a:t>
            </a:fld>
            <a:endParaRPr lang="sr-Latn-CS" dirty="0">
              <a:solidFill>
                <a:schemeClr val="tx1"/>
              </a:solidFill>
            </a:endParaRPr>
          </a:p>
        </p:txBody>
      </p:sp>
      <p:sp>
        <p:nvSpPr>
          <p:cNvPr id="6" name="Marcador de Posição de Conteúdo 2"/>
          <p:cNvSpPr>
            <a:spLocks noGrp="1"/>
          </p:cNvSpPr>
          <p:nvPr>
            <p:ph idx="1"/>
          </p:nvPr>
        </p:nvSpPr>
        <p:spPr>
          <a:xfrm>
            <a:off x="457200" y="2208628"/>
            <a:ext cx="8229600" cy="4158835"/>
          </a:xfrm>
        </p:spPr>
        <p:txBody>
          <a:bodyPr>
            <a:normAutofit fontScale="92500" lnSpcReduction="20000"/>
          </a:bodyPr>
          <a:lstStyle/>
          <a:p>
            <a:pPr marL="0" indent="0" algn="just">
              <a:spcBef>
                <a:spcPts val="600"/>
              </a:spcBef>
              <a:spcAft>
                <a:spcPts val="1200"/>
              </a:spcAft>
              <a:buFont typeface="Arial" pitchFamily="34" charset="0"/>
              <a:buNone/>
            </a:pPr>
            <a:r>
              <a:rPr lang="sr-Latn-CS" sz="2400" dirty="0" smtClean="0"/>
              <a:t>Strana ugovornica može, bez dozvole druge Strane ugovornice:</a:t>
            </a:r>
          </a:p>
          <a:p>
            <a:pPr marL="514350" indent="-514350" algn="just">
              <a:spcBef>
                <a:spcPts val="600"/>
              </a:spcBef>
              <a:spcAft>
                <a:spcPts val="1200"/>
              </a:spcAft>
              <a:buFont typeface="+mj-lt"/>
              <a:buAutoNum type="alphaLcParenR"/>
            </a:pPr>
            <a:r>
              <a:rPr lang="sr-Latn-CS" sz="2400" dirty="0" smtClean="0"/>
              <a:t>da pristupi sačuvanim računarskim podacima koji su dostupni javnosti, bez obzira gde se podaci geografski nalaze, ili</a:t>
            </a:r>
            <a:endParaRPr lang="sr-Latn-CS" sz="2400" dirty="0">
              <a:ea typeface="ＭＳ Ｐゴシック" pitchFamily="34" charset="-128"/>
            </a:endParaRPr>
          </a:p>
          <a:p>
            <a:pPr marL="514350" indent="-514350" algn="just">
              <a:spcBef>
                <a:spcPts val="600"/>
              </a:spcBef>
              <a:spcAft>
                <a:spcPts val="1200"/>
              </a:spcAft>
              <a:buFont typeface="+mj-lt"/>
              <a:buAutoNum type="alphaLcParenR"/>
            </a:pPr>
            <a:r>
              <a:rPr lang="sr-Latn-CS" dirty="0" smtClean="0"/>
              <a:t>da pristupi ili primi, preko računarskog sistema na svojoj teritoriji, </a:t>
            </a:r>
            <a:r>
              <a:rPr lang="sr-Latn-CS" b="1" dirty="0" smtClean="0">
                <a:solidFill>
                  <a:srgbClr val="FF0000"/>
                </a:solidFill>
              </a:rPr>
              <a:t>sačuvane računarske podatke koji se nalaze u drugoj Strani ugovornici</a:t>
            </a:r>
            <a:r>
              <a:rPr lang="sr-Latn-CS" dirty="0" smtClean="0"/>
              <a:t>, ukoliko pribavi zakonsku i dobrovoljnu saglasnost od </a:t>
            </a:r>
            <a:r>
              <a:rPr lang="sr-Latn-CS" sz="2400" dirty="0" smtClean="0"/>
              <a:t>lica koje ima zakonsko ovlašćenje da joj razotkrije podatke </a:t>
            </a:r>
            <a:r>
              <a:rPr lang="sr-Latn-CS" dirty="0" smtClean="0"/>
              <a:t> preko tog računarskog sistema.</a:t>
            </a:r>
            <a:endParaRPr lang="sr-Latn-CS" sz="2400" dirty="0" smtClean="0">
              <a:ea typeface="ＭＳ Ｐゴシック" pitchFamily="34" charset="-128"/>
            </a:endParaRPr>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05685960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b="1" dirty="0" smtClean="0"/>
              <a:t>Čuvani računarski podaci locirani </a:t>
            </a:r>
            <a:r>
              <a:rPr lang="sr-Latn-CS" b="1" dirty="0" smtClean="0"/>
              <a:t>kod druge Strane</a:t>
            </a:r>
            <a:endParaRPr lang="sr-Latn-CS" b="1" dirty="0"/>
          </a:p>
        </p:txBody>
      </p:sp>
      <p:sp>
        <p:nvSpPr>
          <p:cNvPr id="3" name="Content Placeholder 2"/>
          <p:cNvSpPr>
            <a:spLocks noGrp="1"/>
          </p:cNvSpPr>
          <p:nvPr>
            <p:ph idx="1"/>
          </p:nvPr>
        </p:nvSpPr>
        <p:spPr>
          <a:xfrm>
            <a:off x="457200" y="2293034"/>
            <a:ext cx="8229600" cy="3601329"/>
          </a:xfrm>
        </p:spPr>
        <p:txBody>
          <a:bodyPr/>
          <a:lstStyle/>
          <a:p>
            <a:pPr>
              <a:spcBef>
                <a:spcPts val="600"/>
              </a:spcBef>
              <a:spcAft>
                <a:spcPts val="1200"/>
              </a:spcAft>
            </a:pPr>
            <a:r>
              <a:rPr lang="sr-Latn-CS" dirty="0" smtClean="0"/>
              <a:t>Član 32b se ne može koristiti ako:</a:t>
            </a:r>
          </a:p>
          <a:p>
            <a:pPr lvl="1">
              <a:spcBef>
                <a:spcPts val="600"/>
              </a:spcBef>
              <a:spcAft>
                <a:spcPts val="1200"/>
              </a:spcAft>
            </a:pPr>
            <a:r>
              <a:rPr lang="sr-Latn-CS" sz="3200" dirty="0" smtClean="0"/>
              <a:t>Podaci se ne čuvaju </a:t>
            </a:r>
            <a:r>
              <a:rPr lang="sr-Latn-CS" sz="3200" dirty="0" smtClean="0"/>
              <a:t>kod druge Strane; </a:t>
            </a:r>
            <a:r>
              <a:rPr lang="sr-Latn-CS" sz="3200" dirty="0" smtClean="0"/>
              <a:t>ili</a:t>
            </a:r>
          </a:p>
          <a:p>
            <a:pPr lvl="1">
              <a:spcBef>
                <a:spcPts val="600"/>
              </a:spcBef>
              <a:spcAft>
                <a:spcPts val="1200"/>
              </a:spcAft>
            </a:pPr>
            <a:r>
              <a:rPr lang="sr-Latn-CS" sz="3200" dirty="0" smtClean="0"/>
              <a:t>Nejasno je gde se podaci čuvaju; ili</a:t>
            </a:r>
          </a:p>
          <a:p>
            <a:pPr lvl="1">
              <a:spcBef>
                <a:spcPts val="600"/>
              </a:spcBef>
              <a:spcAft>
                <a:spcPts val="1200"/>
              </a:spcAft>
            </a:pPr>
            <a:r>
              <a:rPr lang="sr-Latn-CS" sz="3200" dirty="0" smtClean="0"/>
              <a:t>Podaci se čuvaju u zemlji</a:t>
            </a:r>
          </a:p>
          <a:p>
            <a:pPr lvl="1">
              <a:spcBef>
                <a:spcPts val="600"/>
              </a:spcBef>
              <a:spcAft>
                <a:spcPts val="1200"/>
              </a:spcAft>
            </a:pPr>
            <a:endParaRPr lang="sr-Latn-CS" sz="3200" dirty="0" smtClean="0"/>
          </a:p>
          <a:p>
            <a:pPr lvl="1">
              <a:spcBef>
                <a:spcPts val="600"/>
              </a:spcBef>
              <a:spcAft>
                <a:spcPts val="1200"/>
              </a:spcAft>
            </a:pPr>
            <a:endParaRPr lang="sr-Latn-CS" sz="3200" dirty="0"/>
          </a:p>
        </p:txBody>
      </p:sp>
      <p:sp>
        <p:nvSpPr>
          <p:cNvPr id="4" name="Slide Number Placeholder 3"/>
          <p:cNvSpPr>
            <a:spLocks noGrp="1"/>
          </p:cNvSpPr>
          <p:nvPr>
            <p:ph type="sldNum" sz="quarter" idx="12"/>
          </p:nvPr>
        </p:nvSpPr>
        <p:spPr/>
        <p:txBody>
          <a:bodyPr/>
          <a:lstStyle/>
          <a:p>
            <a:pPr>
              <a:defRPr/>
            </a:pPr>
            <a:r>
              <a:rPr lang="sr-Latn-CS" dirty="0" smtClean="0">
                <a:solidFill>
                  <a:schemeClr val="tx1"/>
                </a:solidFill>
              </a:rPr>
              <a:t>!</a:t>
            </a:r>
            <a:fld id="{0E62E50F-F83A-42AC-8BE7-462956D58F63}" type="slidenum">
              <a:rPr lang="en-US" smtClean="0">
                <a:solidFill>
                  <a:schemeClr val="tx1"/>
                </a:solidFill>
              </a:rPr>
              <a:pPr>
                <a:defRPr/>
              </a:pPr>
              <a:t>62</a:t>
            </a:fld>
            <a:endParaRPr lang="sr-Latn-CS" dirty="0">
              <a:solidFill>
                <a:schemeClr val="tx1"/>
              </a:solidFill>
            </a:endParaRPr>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81456699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346200"/>
          </a:xfrm>
        </p:spPr>
        <p:txBody>
          <a:bodyPr/>
          <a:lstStyle/>
          <a:p>
            <a:pPr>
              <a:lnSpc>
                <a:spcPct val="90000"/>
              </a:lnSpc>
              <a:defRPr/>
            </a:pPr>
            <a:r>
              <a:rPr lang="sr-Latn-CS" sz="3600" b="1" dirty="0" smtClean="0"/>
              <a:t>Član 32 - Prekogranični pristup sačuvanim računarskim podacima uz saglasnost ili kada su dostupni javnosti</a:t>
            </a:r>
            <a:endParaRPr lang="sr-Latn-CS" sz="3600" b="1" dirty="0" smtClean="0">
              <a:effectLst>
                <a:outerShdw blurRad="38100" dist="38100" dir="2700000" algn="tl">
                  <a:srgbClr val="C0C0C0"/>
                </a:outerShdw>
              </a:effectLst>
              <a:ea typeface="ＭＳ Ｐゴシック" pitchFamily="34" charset="-128"/>
            </a:endParaRPr>
          </a:p>
        </p:txBody>
      </p:sp>
      <p:sp>
        <p:nvSpPr>
          <p:cNvPr id="2" name="Slide Number Placeholder 1"/>
          <p:cNvSpPr>
            <a:spLocks noGrp="1"/>
          </p:cNvSpPr>
          <p:nvPr>
            <p:ph type="sldNum" sz="quarter" idx="12"/>
          </p:nvPr>
        </p:nvSpPr>
        <p:spPr/>
        <p:txBody>
          <a:bodyPr/>
          <a:lstStyle/>
          <a:p>
            <a:pPr>
              <a:defRPr/>
            </a:pPr>
            <a:r>
              <a:rPr lang="sr-Latn-CS" dirty="0" smtClean="0">
                <a:solidFill>
                  <a:schemeClr val="tx1"/>
                </a:solidFill>
              </a:rPr>
              <a:t>!</a:t>
            </a:r>
            <a:fld id="{0E62E50F-F83A-42AC-8BE7-462956D58F63}" type="slidenum">
              <a:rPr lang="en-US" smtClean="0">
                <a:solidFill>
                  <a:schemeClr val="tx1"/>
                </a:solidFill>
              </a:rPr>
              <a:pPr>
                <a:defRPr/>
              </a:pPr>
              <a:t>63</a:t>
            </a:fld>
            <a:endParaRPr lang="sr-Latn-CS" dirty="0">
              <a:solidFill>
                <a:schemeClr val="tx1"/>
              </a:solidFill>
            </a:endParaRPr>
          </a:p>
        </p:txBody>
      </p:sp>
      <p:sp>
        <p:nvSpPr>
          <p:cNvPr id="6" name="Marcador de Posição de Conteúdo 2"/>
          <p:cNvSpPr>
            <a:spLocks noGrp="1"/>
          </p:cNvSpPr>
          <p:nvPr>
            <p:ph idx="1"/>
          </p:nvPr>
        </p:nvSpPr>
        <p:spPr>
          <a:xfrm>
            <a:off x="457200" y="2208628"/>
            <a:ext cx="8229600" cy="4158835"/>
          </a:xfrm>
        </p:spPr>
        <p:txBody>
          <a:bodyPr>
            <a:normAutofit fontScale="92500" lnSpcReduction="10000"/>
          </a:bodyPr>
          <a:lstStyle/>
          <a:p>
            <a:pPr marL="0" indent="0" algn="just">
              <a:spcBef>
                <a:spcPts val="600"/>
              </a:spcBef>
              <a:spcAft>
                <a:spcPts val="1200"/>
              </a:spcAft>
              <a:buFont typeface="Arial" pitchFamily="34" charset="0"/>
              <a:buNone/>
            </a:pPr>
            <a:r>
              <a:rPr lang="sr-Latn-CS" sz="2400" dirty="0" smtClean="0"/>
              <a:t>Strana ugovornica može, bez dozvole druge Strane ugovornice:</a:t>
            </a:r>
          </a:p>
          <a:p>
            <a:pPr marL="514350" indent="-514350" algn="just">
              <a:spcBef>
                <a:spcPts val="600"/>
              </a:spcBef>
              <a:spcAft>
                <a:spcPts val="1200"/>
              </a:spcAft>
              <a:buFont typeface="+mj-lt"/>
              <a:buAutoNum type="alphaLcParenR"/>
            </a:pPr>
            <a:r>
              <a:rPr lang="sr-Latn-CS" sz="2400" dirty="0" smtClean="0"/>
              <a:t>da pristupi sačuvanim računarskim podacima koji su dostupni javnosti, bez obzira gde se podaci geografski nalaze, ili</a:t>
            </a:r>
            <a:endParaRPr lang="sr-Latn-CS" sz="2400" dirty="0">
              <a:ea typeface="ＭＳ Ｐゴシック" pitchFamily="34" charset="-128"/>
            </a:endParaRPr>
          </a:p>
          <a:p>
            <a:pPr marL="514350" indent="-514350" algn="just">
              <a:spcBef>
                <a:spcPts val="600"/>
              </a:spcBef>
              <a:spcAft>
                <a:spcPts val="1200"/>
              </a:spcAft>
              <a:buFont typeface="+mj-lt"/>
              <a:buAutoNum type="alphaLcParenR"/>
            </a:pPr>
            <a:r>
              <a:rPr lang="sr-Latn-CS" dirty="0" smtClean="0"/>
              <a:t>da pristupi ili primi, preko računarskog sistema na svojoj teritoriji, </a:t>
            </a:r>
            <a:r>
              <a:rPr lang="sr-Latn-CS" sz="2400" dirty="0" smtClean="0"/>
              <a:t>sačuvane računarske podatke koji se nalaze u drugoj Strani ugovornici</a:t>
            </a:r>
            <a:r>
              <a:rPr lang="sr-Latn-CS" dirty="0" smtClean="0"/>
              <a:t>, ukoliko pribavi </a:t>
            </a:r>
            <a:r>
              <a:rPr lang="sr-Latn-CS" b="1" dirty="0" smtClean="0">
                <a:solidFill>
                  <a:srgbClr val="FF0000"/>
                </a:solidFill>
              </a:rPr>
              <a:t>zakonsku i dobrovoljnu saglasnost </a:t>
            </a:r>
            <a:r>
              <a:rPr lang="sr-Latn-CS" dirty="0" smtClean="0"/>
              <a:t>od lica koje ima zakonsko ovlašćenje da joj razotkrije podatke  preko tog računarskog sistema.</a:t>
            </a:r>
            <a:endParaRPr lang="sr-Latn-CS" sz="2400" dirty="0" smtClean="0">
              <a:ea typeface="ＭＳ Ｐゴシック" pitchFamily="34" charset="-128"/>
            </a:endParaRPr>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95080125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b="1" dirty="0" smtClean="0"/>
              <a:t>Zakonita i dobrovoljna saglasnost</a:t>
            </a:r>
            <a:endParaRPr lang="sr-Latn-CS" b="1" dirty="0"/>
          </a:p>
        </p:txBody>
      </p:sp>
      <p:sp>
        <p:nvSpPr>
          <p:cNvPr id="3" name="Content Placeholder 2"/>
          <p:cNvSpPr>
            <a:spLocks noGrp="1"/>
          </p:cNvSpPr>
          <p:nvPr>
            <p:ph idx="1"/>
          </p:nvPr>
        </p:nvSpPr>
        <p:spPr>
          <a:xfrm>
            <a:off x="457200" y="1739692"/>
            <a:ext cx="8229600" cy="4525963"/>
          </a:xfrm>
        </p:spPr>
        <p:txBody>
          <a:bodyPr>
            <a:normAutofit lnSpcReduction="10000"/>
          </a:bodyPr>
          <a:lstStyle/>
          <a:p>
            <a:pPr algn="just"/>
            <a:r>
              <a:rPr lang="sr-Latn-CS" dirty="0" smtClean="0"/>
              <a:t>Pristanak osobe ne sme biti putem prisile ili prevare</a:t>
            </a:r>
          </a:p>
          <a:p>
            <a:pPr algn="just"/>
            <a:r>
              <a:rPr lang="sr-Latn-CS" dirty="0" smtClean="0"/>
              <a:t>Sposobnost na saglasnost zavisi od domaćeg zakona</a:t>
            </a:r>
          </a:p>
          <a:p>
            <a:pPr algn="just"/>
            <a:r>
              <a:rPr lang="sr-Latn-CS" dirty="0" smtClean="0"/>
              <a:t>Maloletnici ili osobe sa mentalnim </a:t>
            </a:r>
            <a:r>
              <a:rPr lang="sr-Latn-CS" dirty="0" smtClean="0"/>
              <a:t>smetnjama </a:t>
            </a:r>
            <a:r>
              <a:rPr lang="sr-Latn-CS" dirty="0" smtClean="0"/>
              <a:t>možda </a:t>
            </a:r>
            <a:r>
              <a:rPr lang="sr-Latn-CS" dirty="0" smtClean="0"/>
              <a:t>neće pristati</a:t>
            </a:r>
            <a:endParaRPr lang="sr-Latn-CS" dirty="0" smtClean="0"/>
          </a:p>
          <a:p>
            <a:pPr algn="just"/>
            <a:r>
              <a:rPr lang="sr-Latn-CS" dirty="0" smtClean="0"/>
              <a:t>Obično je potrebna eksplicitna saglasnost </a:t>
            </a:r>
          </a:p>
          <a:p>
            <a:pPr algn="just"/>
            <a:r>
              <a:rPr lang="sr-Latn-CS" dirty="0" smtClean="0"/>
              <a:t>Sporazum o opštim uslovima </a:t>
            </a:r>
            <a:r>
              <a:rPr lang="sr-Latn-CS" dirty="0" smtClean="0"/>
              <a:t>internet usluga </a:t>
            </a:r>
            <a:r>
              <a:rPr lang="sr-Latn-CS" dirty="0" smtClean="0"/>
              <a:t>možda neće biti dovoljan </a:t>
            </a:r>
          </a:p>
        </p:txBody>
      </p:sp>
      <p:sp>
        <p:nvSpPr>
          <p:cNvPr id="4" name="Slide Number Placeholder 3"/>
          <p:cNvSpPr>
            <a:spLocks noGrp="1"/>
          </p:cNvSpPr>
          <p:nvPr>
            <p:ph type="sldNum" sz="quarter" idx="12"/>
          </p:nvPr>
        </p:nvSpPr>
        <p:spPr/>
        <p:txBody>
          <a:bodyPr/>
          <a:lstStyle/>
          <a:p>
            <a:pPr>
              <a:defRPr/>
            </a:pPr>
            <a:r>
              <a:rPr lang="sr-Latn-CS" dirty="0" smtClean="0">
                <a:solidFill>
                  <a:schemeClr val="tx1"/>
                </a:solidFill>
              </a:rPr>
              <a:t>!</a:t>
            </a:r>
            <a:fld id="{0E62E50F-F83A-42AC-8BE7-462956D58F63}" type="slidenum">
              <a:rPr lang="en-US" smtClean="0">
                <a:solidFill>
                  <a:schemeClr val="tx1"/>
                </a:solidFill>
              </a:rPr>
              <a:pPr>
                <a:defRPr/>
              </a:pPr>
              <a:t>64</a:t>
            </a:fld>
            <a:endParaRPr lang="sr-Latn-CS" dirty="0">
              <a:solidFill>
                <a:schemeClr val="tx1"/>
              </a:solidFill>
            </a:endParaRPr>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8021985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346200"/>
          </a:xfrm>
        </p:spPr>
        <p:txBody>
          <a:bodyPr/>
          <a:lstStyle/>
          <a:p>
            <a:pPr>
              <a:lnSpc>
                <a:spcPct val="90000"/>
              </a:lnSpc>
              <a:defRPr/>
            </a:pPr>
            <a:r>
              <a:rPr lang="sr-Latn-CS" sz="3600" b="1" dirty="0" smtClean="0"/>
              <a:t>Član 32 - Prekogranični pristup sačuvanim računarskim podacima uz saglasnost ili kada su dostupni javnosti</a:t>
            </a:r>
            <a:endParaRPr lang="sr-Latn-CS" sz="3600" b="1" dirty="0" smtClean="0">
              <a:effectLst>
                <a:outerShdw blurRad="38100" dist="38100" dir="2700000" algn="tl">
                  <a:srgbClr val="C0C0C0"/>
                </a:outerShdw>
              </a:effectLst>
              <a:ea typeface="ＭＳ Ｐゴシック" pitchFamily="34" charset="-128"/>
            </a:endParaRPr>
          </a:p>
        </p:txBody>
      </p:sp>
      <p:sp>
        <p:nvSpPr>
          <p:cNvPr id="2" name="Slide Number Placeholder 1"/>
          <p:cNvSpPr>
            <a:spLocks noGrp="1"/>
          </p:cNvSpPr>
          <p:nvPr>
            <p:ph type="sldNum" sz="quarter" idx="12"/>
          </p:nvPr>
        </p:nvSpPr>
        <p:spPr/>
        <p:txBody>
          <a:bodyPr/>
          <a:lstStyle/>
          <a:p>
            <a:pPr>
              <a:defRPr/>
            </a:pPr>
            <a:r>
              <a:rPr lang="sr-Latn-CS" dirty="0" smtClean="0">
                <a:solidFill>
                  <a:schemeClr val="tx1"/>
                </a:solidFill>
              </a:rPr>
              <a:t>!</a:t>
            </a:r>
            <a:fld id="{0E62E50F-F83A-42AC-8BE7-462956D58F63}" type="slidenum">
              <a:rPr lang="en-US" smtClean="0">
                <a:solidFill>
                  <a:schemeClr val="tx1"/>
                </a:solidFill>
              </a:rPr>
              <a:pPr>
                <a:defRPr/>
              </a:pPr>
              <a:t>65</a:t>
            </a:fld>
            <a:endParaRPr lang="sr-Latn-CS" dirty="0">
              <a:solidFill>
                <a:schemeClr val="tx1"/>
              </a:solidFill>
            </a:endParaRPr>
          </a:p>
        </p:txBody>
      </p:sp>
      <p:sp>
        <p:nvSpPr>
          <p:cNvPr id="6" name="Marcador de Posição de Conteúdo 2"/>
          <p:cNvSpPr>
            <a:spLocks noGrp="1"/>
          </p:cNvSpPr>
          <p:nvPr>
            <p:ph idx="1"/>
          </p:nvPr>
        </p:nvSpPr>
        <p:spPr>
          <a:xfrm>
            <a:off x="457200" y="2208628"/>
            <a:ext cx="8229600" cy="4158835"/>
          </a:xfrm>
        </p:spPr>
        <p:txBody>
          <a:bodyPr>
            <a:normAutofit fontScale="92500" lnSpcReduction="10000"/>
          </a:bodyPr>
          <a:lstStyle/>
          <a:p>
            <a:pPr marL="0" indent="0" algn="just">
              <a:spcBef>
                <a:spcPts val="600"/>
              </a:spcBef>
              <a:spcAft>
                <a:spcPts val="1200"/>
              </a:spcAft>
              <a:buFont typeface="Arial" pitchFamily="34" charset="0"/>
              <a:buNone/>
            </a:pPr>
            <a:r>
              <a:rPr lang="sr-Latn-CS" sz="2400" dirty="0" smtClean="0"/>
              <a:t>Strana ugovornica može, bez dozvole druge Strane ugovornice:</a:t>
            </a:r>
          </a:p>
          <a:p>
            <a:pPr marL="514350" indent="-514350" algn="just">
              <a:spcBef>
                <a:spcPts val="600"/>
              </a:spcBef>
              <a:spcAft>
                <a:spcPts val="1200"/>
              </a:spcAft>
              <a:buFont typeface="+mj-lt"/>
              <a:buAutoNum type="alphaLcParenR"/>
            </a:pPr>
            <a:r>
              <a:rPr lang="sr-Latn-CS" sz="2400" dirty="0" smtClean="0"/>
              <a:t>da pristupi sačuvanim računarskim podacima koji su dostupni javnosti, bez obzira gde se podaci geografski nalaze, ili</a:t>
            </a:r>
            <a:endParaRPr lang="sr-Latn-CS" sz="2400" dirty="0">
              <a:ea typeface="ＭＳ Ｐゴシック" pitchFamily="34" charset="-128"/>
            </a:endParaRPr>
          </a:p>
          <a:p>
            <a:pPr marL="514350" indent="-514350" algn="just">
              <a:spcBef>
                <a:spcPts val="600"/>
              </a:spcBef>
              <a:spcAft>
                <a:spcPts val="1200"/>
              </a:spcAft>
              <a:buFont typeface="+mj-lt"/>
              <a:buAutoNum type="alphaLcParenR"/>
            </a:pPr>
            <a:r>
              <a:rPr lang="sr-Latn-CS" dirty="0" smtClean="0"/>
              <a:t>da pristupi ili primi, preko računarskog sistema na svojoj teritoriji, sačuvane računarske podatke koji se nalaze u drugoj Strani ugovornici, ukoliko pribavi zakonsku i dobrovoljnu saglasnost od </a:t>
            </a:r>
            <a:r>
              <a:rPr lang="sr-Latn-CS" b="1" dirty="0" smtClean="0">
                <a:solidFill>
                  <a:srgbClr val="FF0000"/>
                </a:solidFill>
              </a:rPr>
              <a:t>lica koje ima zakonsko ovlašćenje da joj razotkrije podatke </a:t>
            </a:r>
            <a:r>
              <a:rPr lang="sr-Latn-CS" dirty="0" smtClean="0"/>
              <a:t> preko tog računarskog sistema.</a:t>
            </a:r>
            <a:endParaRPr lang="sr-Latn-CS" sz="2400" dirty="0" smtClean="0">
              <a:ea typeface="ＭＳ Ｐゴシック" pitchFamily="34" charset="-128"/>
            </a:endParaRPr>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29756285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b="1" dirty="0" smtClean="0"/>
              <a:t>Lice koje ima zakonsko ovlašćenje da </a:t>
            </a:r>
            <a:r>
              <a:rPr lang="sr-Latn-CS" b="1" dirty="0" smtClean="0"/>
              <a:t>razotkrije </a:t>
            </a:r>
            <a:r>
              <a:rPr lang="sr-Latn-CS" b="1" dirty="0" smtClean="0"/>
              <a:t>podatke</a:t>
            </a:r>
            <a:endParaRPr lang="sr-Latn-CS" b="1" dirty="0"/>
          </a:p>
        </p:txBody>
      </p:sp>
      <p:sp>
        <p:nvSpPr>
          <p:cNvPr id="3" name="Content Placeholder 2"/>
          <p:cNvSpPr>
            <a:spLocks noGrp="1"/>
          </p:cNvSpPr>
          <p:nvPr>
            <p:ph idx="1"/>
          </p:nvPr>
        </p:nvSpPr>
        <p:spPr>
          <a:xfrm>
            <a:off x="457200" y="1978848"/>
            <a:ext cx="8229600" cy="4525963"/>
          </a:xfrm>
        </p:spPr>
        <p:txBody>
          <a:bodyPr>
            <a:normAutofit lnSpcReduction="10000"/>
          </a:bodyPr>
          <a:lstStyle/>
          <a:p>
            <a:pPr algn="just"/>
            <a:r>
              <a:rPr lang="sr-Latn-CS" dirty="0" smtClean="0">
                <a:latin typeface="+mj-lt"/>
              </a:rPr>
              <a:t>Zavisi od okolnosti, zakona i propisa</a:t>
            </a:r>
          </a:p>
          <a:p>
            <a:pPr marL="457200" indent="-457200" algn="just"/>
            <a:r>
              <a:rPr lang="sr-Latn-CS" dirty="0" smtClean="0">
                <a:latin typeface="+mj-lt"/>
              </a:rPr>
              <a:t>Primer: Pojedinac može obezbediti pristup ličnoj elektronskoj pošti koja se čuva u inostranstvu organima reda</a:t>
            </a:r>
          </a:p>
          <a:p>
            <a:pPr marL="457200" indent="-457200" algn="just"/>
            <a:r>
              <a:rPr lang="sr-Latn-CS" dirty="0" smtClean="0">
                <a:latin typeface="+mj-lt"/>
              </a:rPr>
              <a:t>Davaoci usluga obično:</a:t>
            </a:r>
          </a:p>
          <a:p>
            <a:pPr marL="914400" lvl="1" indent="-457200" algn="just">
              <a:buFont typeface="Arial" panose="020B0604020202020204" pitchFamily="34" charset="0"/>
              <a:buChar char="•"/>
            </a:pPr>
            <a:r>
              <a:rPr lang="sr-Latn-CS" dirty="0" smtClean="0">
                <a:latin typeface="+mj-lt"/>
              </a:rPr>
              <a:t>Čuvaju korisničke podatke, ali nemaju vlasništvo / kontrolu </a:t>
            </a:r>
            <a:r>
              <a:rPr lang="sr-Latn-CS" dirty="0" smtClean="0">
                <a:latin typeface="+mj-lt"/>
              </a:rPr>
              <a:t>nad njima</a:t>
            </a:r>
            <a:endParaRPr lang="sr-Latn-CS" dirty="0" smtClean="0">
              <a:latin typeface="+mj-lt"/>
            </a:endParaRPr>
          </a:p>
          <a:p>
            <a:pPr marL="914400" lvl="1" indent="-457200" algn="just">
              <a:buFont typeface="Arial" panose="020B0604020202020204" pitchFamily="34" charset="0"/>
              <a:buChar char="•"/>
            </a:pPr>
            <a:r>
              <a:rPr lang="sr-Latn-CS" dirty="0" smtClean="0"/>
              <a:t>Ne mogu se </a:t>
            </a:r>
            <a:r>
              <a:rPr lang="sr-Latn-CS" dirty="0" smtClean="0"/>
              <a:t>validno s</a:t>
            </a:r>
            <a:r>
              <a:rPr lang="sr-Latn-CS" dirty="0" smtClean="0"/>
              <a:t>aglasiti </a:t>
            </a:r>
            <a:r>
              <a:rPr lang="sr-Latn-CS" dirty="0" smtClean="0"/>
              <a:t>s</a:t>
            </a:r>
            <a:r>
              <a:rPr lang="sr-Latn-CS" dirty="0" smtClean="0"/>
              <a:t>a objavljivanjem </a:t>
            </a:r>
            <a:r>
              <a:rPr lang="sr-Latn-CS" dirty="0" smtClean="0"/>
              <a:t>korisničkih podataka</a:t>
            </a:r>
            <a:endParaRPr lang="sr-Latn-CS" dirty="0">
              <a:cs typeface="Arial" panose="020B0604020202020204" pitchFamily="34" charset="0"/>
            </a:endParaRPr>
          </a:p>
        </p:txBody>
      </p:sp>
      <p:sp>
        <p:nvSpPr>
          <p:cNvPr id="4" name="Slide Number Placeholder 3"/>
          <p:cNvSpPr>
            <a:spLocks noGrp="1"/>
          </p:cNvSpPr>
          <p:nvPr>
            <p:ph type="sldNum" sz="quarter" idx="12"/>
          </p:nvPr>
        </p:nvSpPr>
        <p:spPr/>
        <p:txBody>
          <a:bodyPr/>
          <a:lstStyle/>
          <a:p>
            <a:pPr>
              <a:defRPr/>
            </a:pPr>
            <a:r>
              <a:rPr lang="sr-Latn-CS" dirty="0" smtClean="0">
                <a:solidFill>
                  <a:schemeClr val="tx1"/>
                </a:solidFill>
              </a:rPr>
              <a:t>!</a:t>
            </a:r>
            <a:fld id="{0E62E50F-F83A-42AC-8BE7-462956D58F63}" type="slidenum">
              <a:rPr lang="en-US" smtClean="0">
                <a:solidFill>
                  <a:schemeClr val="tx1"/>
                </a:solidFill>
              </a:rPr>
              <a:pPr>
                <a:defRPr/>
              </a:pPr>
              <a:t>66</a:t>
            </a:fld>
            <a:endParaRPr lang="sr-Latn-CS" dirty="0">
              <a:solidFill>
                <a:schemeClr val="tx1"/>
              </a:solidFill>
            </a:endParaRPr>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84085265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25901"/>
            <a:ext cx="8229600" cy="4875551"/>
          </a:xfrm>
        </p:spPr>
        <p:txBody>
          <a:bodyPr>
            <a:normAutofit fontScale="92500" lnSpcReduction="10000"/>
          </a:bodyPr>
          <a:lstStyle/>
          <a:p>
            <a:pPr algn="just"/>
            <a:r>
              <a:rPr lang="sr-Latn-CS" dirty="0" smtClean="0"/>
              <a:t>Informacije o pretplatnicima obično se traže od međunarodnih </a:t>
            </a:r>
            <a:r>
              <a:rPr lang="sr-Latn-CS" dirty="0" smtClean="0"/>
              <a:t>davalaca </a:t>
            </a:r>
            <a:r>
              <a:rPr lang="sr-Latn-CS" dirty="0" smtClean="0"/>
              <a:t>usluga sa sedištem u Sjedinjenim Državama ("SAD davaoci usluga")</a:t>
            </a:r>
          </a:p>
          <a:p>
            <a:pPr algn="just"/>
            <a:endParaRPr lang="sr-Latn-CS" dirty="0"/>
          </a:p>
          <a:p>
            <a:pPr algn="just"/>
            <a:r>
              <a:rPr lang="sr-Latn-CS" dirty="0" smtClean="0"/>
              <a:t>Američki davaoci usluga imaju svoje zahteve u pogledu omogućavanja pristupa ili </a:t>
            </a:r>
            <a:r>
              <a:rPr lang="sr-Latn-CS" dirty="0" smtClean="0"/>
              <a:t>obelodanjivanja </a:t>
            </a:r>
            <a:r>
              <a:rPr lang="sr-Latn-CS" dirty="0" smtClean="0"/>
              <a:t>podataka</a:t>
            </a:r>
          </a:p>
          <a:p>
            <a:pPr algn="just"/>
            <a:endParaRPr lang="sr-Latn-CS" dirty="0"/>
          </a:p>
          <a:p>
            <a:pPr algn="just"/>
            <a:r>
              <a:rPr lang="sr-Latn-CS" dirty="0" smtClean="0"/>
              <a:t>Zahtevi zavise od vrste podataka koji se traže (najteže je pristupiti </a:t>
            </a:r>
            <a:r>
              <a:rPr lang="sr-Latn-CS" dirty="0" smtClean="0"/>
              <a:t>podacima sadržaja)</a:t>
            </a:r>
            <a:endParaRPr lang="sr-Latn-CS" dirty="0"/>
          </a:p>
        </p:txBody>
      </p:sp>
      <p:sp>
        <p:nvSpPr>
          <p:cNvPr id="4" name="Slide Number Placeholder 3"/>
          <p:cNvSpPr>
            <a:spLocks noGrp="1"/>
          </p:cNvSpPr>
          <p:nvPr>
            <p:ph type="sldNum" sz="quarter" idx="12"/>
          </p:nvPr>
        </p:nvSpPr>
        <p:spPr/>
        <p:txBody>
          <a:bodyPr/>
          <a:lstStyle/>
          <a:p>
            <a:fld id="{CBD56858-EB0B-D04D-B23C-7A827FD60C9F}" type="slidenum">
              <a:rPr lang="en-US" smtClean="0"/>
              <a:pPr/>
              <a:t>67</a:t>
            </a:fld>
            <a:endParaRPr lang="sr-Latn-CS"/>
          </a:p>
        </p:txBody>
      </p:sp>
      <p:sp>
        <p:nvSpPr>
          <p:cNvPr id="5" name="Title 1"/>
          <p:cNvSpPr>
            <a:spLocks noGrp="1"/>
          </p:cNvSpPr>
          <p:nvPr>
            <p:ph type="title"/>
          </p:nvPr>
        </p:nvSpPr>
        <p:spPr>
          <a:xfrm>
            <a:off x="328613" y="211476"/>
            <a:ext cx="8515350" cy="1143000"/>
          </a:xfrm>
        </p:spPr>
        <p:txBody>
          <a:bodyPr/>
          <a:lstStyle/>
          <a:p>
            <a:r>
              <a:rPr lang="sr-Latn-CS" sz="3400" b="1" dirty="0" smtClean="0"/>
              <a:t>Dobrovoljna saradnja bez pravnog ovlašćenja</a:t>
            </a:r>
            <a:endParaRPr lang="sr-Latn-CS" sz="3400" b="1"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74302222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CBD56858-EB0B-D04D-B23C-7A827FD60C9F}" type="slidenum">
              <a:rPr lang="en-US" smtClean="0"/>
              <a:pPr/>
              <a:t>68</a:t>
            </a:fld>
            <a:endParaRPr lang="sr-Latn-CS"/>
          </a:p>
        </p:txBody>
      </p:sp>
      <p:pic>
        <p:nvPicPr>
          <p:cNvPr id="7" name="Picture 6"/>
          <p:cNvPicPr>
            <a:picLocks noChangeAspect="1"/>
          </p:cNvPicPr>
          <p:nvPr/>
        </p:nvPicPr>
        <p:blipFill rotWithShape="1">
          <a:blip r:embed="rId3"/>
          <a:srcRect b="29664"/>
          <a:stretch/>
        </p:blipFill>
        <p:spPr>
          <a:xfrm>
            <a:off x="457200" y="694690"/>
            <a:ext cx="8353425" cy="5578519"/>
          </a:xfrm>
          <a:prstGeom prst="rect">
            <a:avLst/>
          </a:prstGeom>
        </p:spPr>
      </p:pic>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19333526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BD56858-EB0B-D04D-B23C-7A827FD60C9F}" type="slidenum">
              <a:rPr lang="en-US" smtClean="0"/>
              <a:pPr/>
              <a:t>69</a:t>
            </a:fld>
            <a:endParaRPr lang="sr-Latn-CS"/>
          </a:p>
        </p:txBody>
      </p:sp>
      <p:pic>
        <p:nvPicPr>
          <p:cNvPr id="1026" name="Picture 2" descr="https://publicintelligence.net/wp-content/uploads/2011/11/Facebook2010-2_Page_1.jpg"/>
          <p:cNvPicPr>
            <a:picLocks noChangeAspect="1" noChangeArrowheads="1"/>
          </p:cNvPicPr>
          <p:nvPr/>
        </p:nvPicPr>
        <p:blipFill rotWithShape="1">
          <a:blip r:embed="rId3">
            <a:extLst>
              <a:ext uri="{28A0092B-C50C-407E-A947-70E740481C1C}">
                <a14:useLocalDpi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0"/>
              </a:ext>
            </a:extLst>
          </a:blip>
          <a:srcRect b="19462"/>
          <a:stretch/>
        </p:blipFill>
        <p:spPr bwMode="auto">
          <a:xfrm>
            <a:off x="1090091" y="9571"/>
            <a:ext cx="6916253" cy="6852430"/>
          </a:xfrm>
          <a:prstGeom prst="rect">
            <a:avLst/>
          </a:prstGeom>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Lst>
        </p:spPr>
      </p:pic>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4454428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85604"/>
            <a:ext cx="8229600" cy="5334000"/>
          </a:xfrm>
        </p:spPr>
        <p:txBody>
          <a:bodyPr>
            <a:noAutofit/>
          </a:bodyPr>
          <a:lstStyle/>
          <a:p>
            <a:pPr algn="just"/>
            <a:r>
              <a:rPr lang="sr-Latn-CS" sz="3000" dirty="0" smtClean="0"/>
              <a:t>U Budimpeštanskoj konvenciji "davalac usluga" znači:</a:t>
            </a:r>
          </a:p>
          <a:p>
            <a:pPr marL="971550" lvl="1" indent="-571500" algn="just">
              <a:buFont typeface="+mj-lt"/>
              <a:buAutoNum type="romanUcPeriod"/>
            </a:pPr>
            <a:r>
              <a:rPr lang="sr-Latn-CS" sz="2600" dirty="0" smtClean="0"/>
              <a:t>svaki javni ili privatni subjekt koji korisnicima svoje usluge pruža mogućnost komuniciranja preko računarskog sistema, i</a:t>
            </a:r>
          </a:p>
          <a:p>
            <a:pPr marL="971550" lvl="1" indent="-571500" algn="just">
              <a:buFont typeface="+mj-lt"/>
              <a:buAutoNum type="romanUcPeriod"/>
            </a:pPr>
            <a:r>
              <a:rPr lang="sr-Latn-CS" sz="2600" dirty="0" smtClean="0"/>
              <a:t>bilo koji drugi entitet koji obrađuje ili čuva računarske podatke u ime takve komunikacionih usluga ili korisnika takve usluge.</a:t>
            </a:r>
          </a:p>
          <a:p>
            <a:r>
              <a:rPr lang="sr-Latn-CS" sz="3000" dirty="0" smtClean="0"/>
              <a:t>[trener se poziva  na definisanje davaoca usluga u lokalnom zakonodavstvu]</a:t>
            </a:r>
          </a:p>
        </p:txBody>
      </p:sp>
      <p:sp>
        <p:nvSpPr>
          <p:cNvPr id="4" name="Slide Number Placeholder 3"/>
          <p:cNvSpPr>
            <a:spLocks noGrp="1"/>
          </p:cNvSpPr>
          <p:nvPr>
            <p:ph type="sldNum" sz="quarter" idx="12"/>
          </p:nvPr>
        </p:nvSpPr>
        <p:spPr/>
        <p:txBody>
          <a:bodyPr/>
          <a:lstStyle/>
          <a:p>
            <a:r>
              <a:rPr lang="sr-Latn-CS" dirty="0" smtClean="0"/>
              <a:t>!!</a:t>
            </a:r>
            <a:fld id="{CBD56858-EB0B-D04D-B23C-7A827FD60C9F}" type="slidenum">
              <a:rPr lang="en-US" smtClean="0"/>
              <a:pPr/>
              <a:t>7</a:t>
            </a:fld>
            <a:endParaRPr lang="sr-Latn-CS" dirty="0"/>
          </a:p>
        </p:txBody>
      </p:sp>
      <p:sp>
        <p:nvSpPr>
          <p:cNvPr id="5" name="Title 4"/>
          <p:cNvSpPr>
            <a:spLocks noGrp="1"/>
          </p:cNvSpPr>
          <p:nvPr>
            <p:ph type="title"/>
          </p:nvPr>
        </p:nvSpPr>
        <p:spPr/>
        <p:txBody>
          <a:bodyPr/>
          <a:lstStyle/>
          <a:p>
            <a:r>
              <a:rPr lang="sr-Latn-CS" b="1" dirty="0" smtClean="0"/>
              <a:t>Davalac usluge</a:t>
            </a:r>
            <a:endParaRPr lang="sr-Latn-CS" b="1"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674026037"/>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CBD56858-EB0B-D04D-B23C-7A827FD60C9F}" type="slidenum">
              <a:rPr lang="en-US" smtClean="0"/>
              <a:pPr/>
              <a:t>70</a:t>
            </a:fld>
            <a:endParaRPr lang="sr-Latn-CS"/>
          </a:p>
        </p:txBody>
      </p:sp>
      <p:pic>
        <p:nvPicPr>
          <p:cNvPr id="2052" name="Picture 4" descr="Rezultati slike za  Twitter smernice za sprovođenje zakona"/>
          <p:cNvPicPr>
            <a:picLocks noChangeAspect="1" noChangeArrowheads="1"/>
          </p:cNvPicPr>
          <p:nvPr/>
        </p:nvPicPr>
        <p:blipFill>
          <a:blip r:embed="rId3">
            <a:extLst>
              <a:ext uri="{28A0092B-C50C-407E-A947-70E740481C1C}">
                <a14:useLocalDpi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0"/>
              </a:ext>
            </a:extLst>
          </a:blip>
          <a:srcRect/>
          <a:stretch>
            <a:fillRect/>
          </a:stretch>
        </p:blipFill>
        <p:spPr bwMode="auto">
          <a:xfrm>
            <a:off x="457200" y="435504"/>
            <a:ext cx="8832744" cy="6285971"/>
          </a:xfrm>
          <a:prstGeom prst="rect">
            <a:avLst/>
          </a:prstGeom>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Lst>
        </p:spPr>
      </p:pic>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43748873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Rezultat slike za logotip Apple"/>
          <p:cNvPicPr>
            <a:picLocks noChangeAspect="1" noChangeArrowheads="1"/>
          </p:cNvPicPr>
          <p:nvPr/>
        </p:nvPicPr>
        <p:blipFill>
          <a:blip r:embed="rId3">
            <a:extLst>
              <a:ext uri="{28A0092B-C50C-407E-A947-70E740481C1C}">
                <a14:useLocalDpi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0"/>
              </a:ext>
            </a:extLst>
          </a:blip>
          <a:srcRect/>
          <a:stretch>
            <a:fillRect/>
          </a:stretch>
        </p:blipFill>
        <p:spPr bwMode="auto">
          <a:xfrm>
            <a:off x="7652744" y="18601"/>
            <a:ext cx="1427973" cy="1655073"/>
          </a:xfrm>
          <a:prstGeom prst="rect">
            <a:avLst/>
          </a:prstGeom>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Lst>
        </p:spPr>
      </p:pic>
      <p:sp>
        <p:nvSpPr>
          <p:cNvPr id="2" name="Title 1"/>
          <p:cNvSpPr>
            <a:spLocks noGrp="1"/>
          </p:cNvSpPr>
          <p:nvPr>
            <p:ph type="title"/>
          </p:nvPr>
        </p:nvSpPr>
        <p:spPr>
          <a:xfrm>
            <a:off x="457200" y="42227"/>
            <a:ext cx="8229600" cy="1143000"/>
          </a:xfrm>
        </p:spPr>
        <p:txBody>
          <a:bodyPr/>
          <a:lstStyle/>
          <a:p>
            <a:r>
              <a:rPr lang="sr-Latn-CS" sz="3400" b="1" dirty="0" smtClean="0"/>
              <a:t>Apple</a:t>
            </a:r>
            <a:endParaRPr lang="sr-Latn-CS" sz="3400" b="1" dirty="0"/>
          </a:p>
        </p:txBody>
      </p:sp>
      <p:sp>
        <p:nvSpPr>
          <p:cNvPr id="3" name="Content Placeholder 2"/>
          <p:cNvSpPr>
            <a:spLocks noGrp="1"/>
          </p:cNvSpPr>
          <p:nvPr>
            <p:ph idx="1"/>
          </p:nvPr>
        </p:nvSpPr>
        <p:spPr>
          <a:xfrm>
            <a:off x="286871" y="806824"/>
            <a:ext cx="8552329" cy="6051175"/>
          </a:xfrm>
        </p:spPr>
        <p:txBody>
          <a:bodyPr>
            <a:normAutofit fontScale="85000" lnSpcReduction="10000"/>
          </a:bodyPr>
          <a:lstStyle/>
          <a:p>
            <a:pPr marL="0" indent="0" algn="just">
              <a:buNone/>
            </a:pPr>
            <a:r>
              <a:rPr lang="sr-Latn-CS" dirty="0" smtClean="0"/>
              <a:t>Apple će prihvatiti </a:t>
            </a:r>
            <a:r>
              <a:rPr lang="sr-Latn-CS" dirty="0" smtClean="0"/>
              <a:t>zahteve za pružanje </a:t>
            </a:r>
            <a:r>
              <a:rPr lang="sr-Latn-CS" dirty="0" smtClean="0"/>
              <a:t>usluga </a:t>
            </a:r>
            <a:r>
              <a:rPr lang="sr-Latn-CS" dirty="0" smtClean="0"/>
              <a:t>o pravno </a:t>
            </a:r>
            <a:r>
              <a:rPr lang="sr-Latn-CS" dirty="0" smtClean="0"/>
              <a:t>valjanim informacijama </a:t>
            </a:r>
            <a:r>
              <a:rPr lang="sr-Latn-CS" dirty="0" smtClean="0"/>
              <a:t>za </a:t>
            </a:r>
            <a:r>
              <a:rPr lang="sr-Latn-CS" dirty="0" smtClean="0"/>
              <a:t>sprovođenje zakona </a:t>
            </a:r>
            <a:r>
              <a:rPr lang="sr-Latn-CS" dirty="0" smtClean="0"/>
              <a:t>koje putem </a:t>
            </a:r>
            <a:r>
              <a:rPr lang="sr-Latn-CS" dirty="0" smtClean="0"/>
              <a:t>elektronske pošte </a:t>
            </a:r>
            <a:r>
              <a:rPr lang="sr-Latn-CS" dirty="0" smtClean="0"/>
              <a:t>dostave službe </a:t>
            </a:r>
            <a:r>
              <a:rPr lang="sr-Latn-CS" dirty="0" smtClean="0"/>
              <a:t>organa </a:t>
            </a:r>
            <a:r>
              <a:rPr lang="sr-Latn-CS" dirty="0" smtClean="0"/>
              <a:t>za održavanje </a:t>
            </a:r>
            <a:r>
              <a:rPr lang="sr-Latn-CS" dirty="0" smtClean="0"/>
              <a:t>reda, pod uslovom da se oni prenose sa službene adrese e-pošte </a:t>
            </a:r>
            <a:r>
              <a:rPr lang="sr-Latn-CS" dirty="0" smtClean="0"/>
              <a:t>tog organa </a:t>
            </a:r>
            <a:r>
              <a:rPr lang="sr-Latn-CS" dirty="0" smtClean="0"/>
              <a:t>za održavanje reda. Službenici u organima </a:t>
            </a:r>
            <a:r>
              <a:rPr lang="sr-Latn-CS" dirty="0" smtClean="0"/>
              <a:t>za održavanje </a:t>
            </a:r>
            <a:r>
              <a:rPr lang="sr-Latn-CS" dirty="0" smtClean="0"/>
              <a:t>reda u EMEIA-u koji podnose zahtev za </a:t>
            </a:r>
            <a:r>
              <a:rPr lang="sr-Latn-CS" dirty="0" smtClean="0"/>
              <a:t>informacije u Apple </a:t>
            </a:r>
            <a:r>
              <a:rPr lang="sr-Latn-CS" dirty="0" smtClean="0"/>
              <a:t>treba da popune formular </a:t>
            </a:r>
            <a:r>
              <a:rPr lang="sr-Latn-CS" dirty="0" smtClean="0"/>
              <a:t>zahteva za </a:t>
            </a:r>
            <a:r>
              <a:rPr lang="sr-Latn-CS" dirty="0" smtClean="0"/>
              <a:t>informacije </a:t>
            </a:r>
            <a:r>
              <a:rPr lang="sr-Latn-CS" dirty="0" smtClean="0"/>
              <a:t>za sprovođenje </a:t>
            </a:r>
            <a:r>
              <a:rPr lang="sr-Latn-CS" dirty="0" smtClean="0"/>
              <a:t>reda i </a:t>
            </a:r>
            <a:r>
              <a:rPr lang="sr-Latn-CS" dirty="0" smtClean="0"/>
              <a:t>isporuče </a:t>
            </a:r>
            <a:r>
              <a:rPr lang="sr-Latn-CS" dirty="0" smtClean="0"/>
              <a:t>ga direktno sa njihove službene e-mail adrese na poštu mailbox law.enf.emeia@apple.com. Ova adresa e-pošte namenjena je isključivo za dostavljanje zahteva  od strane organa za održavanje reda i vladinih službenika. Ukoliko se ne </a:t>
            </a:r>
            <a:r>
              <a:rPr lang="sr-Latn-CS" dirty="0" smtClean="0"/>
              <a:t>koristi </a:t>
            </a:r>
            <a:r>
              <a:rPr lang="sr-Latn-CS" dirty="0" smtClean="0"/>
              <a:t>procedura u hitnim slučajevima, Apple </a:t>
            </a:r>
            <a:r>
              <a:rPr lang="sr-Latn-CS" dirty="0" smtClean="0"/>
              <a:t>objavljuje samo sadržaj </a:t>
            </a:r>
            <a:r>
              <a:rPr lang="sr-Latn-CS" dirty="0" smtClean="0"/>
              <a:t>po nalogu za pretragu </a:t>
            </a:r>
            <a:r>
              <a:rPr lang="sr-Latn-CS" dirty="0" smtClean="0"/>
              <a:t>u skladu sa zahtevom za MPP </a:t>
            </a:r>
            <a:r>
              <a:rPr lang="sr-Latn-CS" dirty="0" smtClean="0"/>
              <a:t>ili sličnim oblicima saradnje</a:t>
            </a:r>
          </a:p>
        </p:txBody>
      </p:sp>
      <p:sp>
        <p:nvSpPr>
          <p:cNvPr id="4" name="Slide Number Placeholder 3"/>
          <p:cNvSpPr>
            <a:spLocks noGrp="1"/>
          </p:cNvSpPr>
          <p:nvPr>
            <p:ph type="sldNum" sz="quarter" idx="12"/>
          </p:nvPr>
        </p:nvSpPr>
        <p:spPr/>
        <p:txBody>
          <a:bodyPr/>
          <a:lstStyle/>
          <a:p>
            <a:fld id="{CBD56858-EB0B-D04D-B23C-7A827FD60C9F}" type="slidenum">
              <a:rPr lang="en-US" smtClean="0"/>
              <a:pPr/>
              <a:t>71</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368423413"/>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400" b="1" dirty="0" smtClean="0"/>
              <a:t>Facebook</a:t>
            </a:r>
            <a:endParaRPr lang="sr-Latn-CS" sz="3400" b="1" dirty="0"/>
          </a:p>
        </p:txBody>
      </p:sp>
      <p:sp>
        <p:nvSpPr>
          <p:cNvPr id="3" name="Content Placeholder 2"/>
          <p:cNvSpPr>
            <a:spLocks noGrp="1"/>
          </p:cNvSpPr>
          <p:nvPr>
            <p:ph idx="1"/>
          </p:nvPr>
        </p:nvSpPr>
        <p:spPr>
          <a:xfrm>
            <a:off x="457200" y="2005649"/>
            <a:ext cx="8229600" cy="4525963"/>
          </a:xfrm>
        </p:spPr>
        <p:txBody>
          <a:bodyPr>
            <a:normAutofit lnSpcReduction="10000"/>
          </a:bodyPr>
          <a:lstStyle/>
          <a:p>
            <a:pPr marL="0" indent="0" algn="just">
              <a:buNone/>
            </a:pPr>
            <a:r>
              <a:rPr lang="sr-Latn-CS" dirty="0" smtClean="0"/>
              <a:t>Facebook zahteve iz drugih regiona osim SAD-a ili Kanade moraju biti </a:t>
            </a:r>
            <a:r>
              <a:rPr lang="sr-Latn-CS" dirty="0" smtClean="0"/>
              <a:t>poslati </a:t>
            </a:r>
            <a:r>
              <a:rPr lang="sr-Latn-CS" dirty="0" smtClean="0"/>
              <a:t>na Facebook Irska i </a:t>
            </a:r>
            <a:r>
              <a:rPr lang="sr-Latn-CS" dirty="0" smtClean="0"/>
              <a:t>njih obrađuju </a:t>
            </a:r>
            <a:r>
              <a:rPr lang="sr-Latn-CS" dirty="0" smtClean="0"/>
              <a:t>Facebook službe za sprovođenje zakona iz Irske. Uslovi i procedure Facebooka za objavljivanje </a:t>
            </a:r>
            <a:r>
              <a:rPr lang="sr-Latn-CS" dirty="0" smtClean="0"/>
              <a:t>podataka stranim </a:t>
            </a:r>
            <a:r>
              <a:rPr lang="sr-Latn-CS" dirty="0" smtClean="0"/>
              <a:t>vlastima nisu baš specifične. Čini se da je </a:t>
            </a:r>
            <a:r>
              <a:rPr lang="sr-Latn-CS" i="1" dirty="0" smtClean="0"/>
              <a:t>Facebook Ireland Limited</a:t>
            </a:r>
            <a:r>
              <a:rPr lang="sr-Latn-CS" dirty="0" smtClean="0"/>
              <a:t> u mogućnosti da objavi  informacije </a:t>
            </a:r>
            <a:r>
              <a:rPr lang="sr-Latn-CS" dirty="0" smtClean="0"/>
              <a:t>o pretplatnicima </a:t>
            </a:r>
            <a:r>
              <a:rPr lang="sr-Latn-CS" dirty="0" smtClean="0"/>
              <a:t>[i "određene druge zapise" što znači podatke o saobraćaju] na zahtev. Facebook neće obraditi široki ili nejasan zahtev.</a:t>
            </a:r>
          </a:p>
        </p:txBody>
      </p:sp>
      <p:sp>
        <p:nvSpPr>
          <p:cNvPr id="4" name="Slide Number Placeholder 3"/>
          <p:cNvSpPr>
            <a:spLocks noGrp="1"/>
          </p:cNvSpPr>
          <p:nvPr>
            <p:ph type="sldNum" sz="quarter" idx="12"/>
          </p:nvPr>
        </p:nvSpPr>
        <p:spPr/>
        <p:txBody>
          <a:bodyPr/>
          <a:lstStyle/>
          <a:p>
            <a:fld id="{CBD56858-EB0B-D04D-B23C-7A827FD60C9F}" type="slidenum">
              <a:rPr lang="en-US" smtClean="0"/>
              <a:pPr/>
              <a:t>72</a:t>
            </a:fld>
            <a:endParaRPr lang="sr-Latn-CS"/>
          </a:p>
        </p:txBody>
      </p:sp>
      <p:pic>
        <p:nvPicPr>
          <p:cNvPr id="2050" name="Picture 2" descr="Rezultat slike za Facebook logo"/>
          <p:cNvPicPr>
            <a:picLocks noChangeAspect="1" noChangeArrowheads="1"/>
          </p:cNvPicPr>
          <p:nvPr/>
        </p:nvPicPr>
        <p:blipFill>
          <a:blip r:embed="rId2">
            <a:extLst>
              <a:ext uri="{28A0092B-C50C-407E-A947-70E740481C1C}">
                <a14:useLocalDpi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0"/>
              </a:ext>
            </a:extLst>
          </a:blip>
          <a:srcRect/>
          <a:stretch>
            <a:fillRect/>
          </a:stretch>
        </p:blipFill>
        <p:spPr bwMode="auto">
          <a:xfrm>
            <a:off x="6194107" y="-313373"/>
            <a:ext cx="2851785" cy="2851786"/>
          </a:xfrm>
          <a:prstGeom prst="rect">
            <a:avLst/>
          </a:prstGeom>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Lst>
        </p:spPr>
      </p:pic>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17665900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400" b="1" dirty="0" smtClean="0"/>
              <a:t>Microsoft</a:t>
            </a:r>
            <a:endParaRPr lang="sr-Latn-CS" sz="3400" b="1" dirty="0"/>
          </a:p>
        </p:txBody>
      </p:sp>
      <p:sp>
        <p:nvSpPr>
          <p:cNvPr id="3" name="Content Placeholder 2"/>
          <p:cNvSpPr>
            <a:spLocks noGrp="1"/>
          </p:cNvSpPr>
          <p:nvPr>
            <p:ph idx="1"/>
          </p:nvPr>
        </p:nvSpPr>
        <p:spPr>
          <a:xfrm>
            <a:off x="457200" y="1830387"/>
            <a:ext cx="8229600" cy="4525963"/>
          </a:xfrm>
        </p:spPr>
        <p:txBody>
          <a:bodyPr>
            <a:normAutofit/>
          </a:bodyPr>
          <a:lstStyle/>
          <a:p>
            <a:pPr marL="0" indent="0" algn="just">
              <a:buNone/>
            </a:pPr>
            <a:r>
              <a:rPr lang="sr-Latn-CS" dirty="0" smtClean="0"/>
              <a:t>Za zahteve izvan SAD-a, Microsoft može pružiti osnovne podatke </a:t>
            </a:r>
            <a:r>
              <a:rPr lang="sr-Latn-CS" dirty="0" smtClean="0"/>
              <a:t>o pretplatniku </a:t>
            </a:r>
            <a:r>
              <a:rPr lang="sr-Latn-CS" dirty="0" smtClean="0"/>
              <a:t>(BSI) i podatke o transakciji, direktno nakon prijema zahteva </a:t>
            </a:r>
            <a:r>
              <a:rPr lang="sr-Latn-CS" dirty="0" smtClean="0"/>
              <a:t>u njihovoj </a:t>
            </a:r>
            <a:r>
              <a:rPr lang="sr-Latn-CS" dirty="0" smtClean="0"/>
              <a:t>kancelariji u Republici Irskoj. Za podatke o sadržaju potreban je zahtev za MPP. Tim za usklađivanje sa Microsoftom razmatra zahteve za podacima kako bi </a:t>
            </a:r>
            <a:r>
              <a:rPr lang="sr-Latn-CS" dirty="0" smtClean="0"/>
              <a:t>se obezbedilo da </a:t>
            </a:r>
            <a:r>
              <a:rPr lang="sr-Latn-CS" dirty="0" smtClean="0"/>
              <a:t>su zahtevi važeći, </a:t>
            </a:r>
            <a:r>
              <a:rPr lang="sr-Latn-CS" dirty="0" smtClean="0"/>
              <a:t>odbacuje </a:t>
            </a:r>
            <a:r>
              <a:rPr lang="sr-Latn-CS" dirty="0" smtClean="0"/>
              <a:t>one koji nisu važeći i </a:t>
            </a:r>
            <a:r>
              <a:rPr lang="sr-Latn-CS" dirty="0" smtClean="0"/>
              <a:t>daje </a:t>
            </a:r>
            <a:r>
              <a:rPr lang="sr-Latn-CS" dirty="0" smtClean="0"/>
              <a:t>samo podatke navedene u pravnom nalogu.</a:t>
            </a:r>
          </a:p>
        </p:txBody>
      </p:sp>
      <p:sp>
        <p:nvSpPr>
          <p:cNvPr id="4" name="Slide Number Placeholder 3"/>
          <p:cNvSpPr>
            <a:spLocks noGrp="1"/>
          </p:cNvSpPr>
          <p:nvPr>
            <p:ph type="sldNum" sz="quarter" idx="12"/>
          </p:nvPr>
        </p:nvSpPr>
        <p:spPr/>
        <p:txBody>
          <a:bodyPr/>
          <a:lstStyle/>
          <a:p>
            <a:fld id="{CBD56858-EB0B-D04D-B23C-7A827FD60C9F}" type="slidenum">
              <a:rPr lang="en-US" smtClean="0"/>
              <a:pPr/>
              <a:t>73</a:t>
            </a:fld>
            <a:endParaRPr lang="sr-Latn-CS"/>
          </a:p>
        </p:txBody>
      </p:sp>
      <p:pic>
        <p:nvPicPr>
          <p:cNvPr id="1028" name="Picture 4" descr="http://logok.org/wp-content/uploads/2014/06/Microsoft-logo-m-box.png"/>
          <p:cNvPicPr>
            <a:picLocks noChangeAspect="1" noChangeArrowheads="1"/>
          </p:cNvPicPr>
          <p:nvPr/>
        </p:nvPicPr>
        <p:blipFill>
          <a:blip r:embed="rId3">
            <a:extLst>
              <a:ext uri="{28A0092B-C50C-407E-A947-70E740481C1C}">
                <a14:useLocalDpi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0"/>
              </a:ext>
            </a:extLst>
          </a:blip>
          <a:srcRect/>
          <a:stretch>
            <a:fillRect/>
          </a:stretch>
        </p:blipFill>
        <p:spPr bwMode="auto">
          <a:xfrm>
            <a:off x="4199255" y="-1348422"/>
            <a:ext cx="7179945" cy="4389120"/>
          </a:xfrm>
          <a:prstGeom prst="rect">
            <a:avLst/>
          </a:prstGeom>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Lst>
        </p:spPr>
      </p:pic>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902866653"/>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400" b="1" dirty="0" smtClean="0"/>
              <a:t>Razmatranja u saradnji sa inostranim davaocima usluga</a:t>
            </a:r>
            <a:endParaRPr lang="sr-Latn-CS" sz="3400" b="1" dirty="0"/>
          </a:p>
        </p:txBody>
      </p:sp>
      <p:sp>
        <p:nvSpPr>
          <p:cNvPr id="3" name="Content Placeholder 2"/>
          <p:cNvSpPr>
            <a:spLocks noGrp="1"/>
          </p:cNvSpPr>
          <p:nvPr>
            <p:ph idx="1"/>
          </p:nvPr>
        </p:nvSpPr>
        <p:spPr/>
        <p:txBody>
          <a:bodyPr/>
          <a:lstStyle/>
          <a:p>
            <a:pPr algn="just"/>
            <a:r>
              <a:rPr lang="sr-Latn-CS" dirty="0" smtClean="0"/>
              <a:t>Nestabilnost politika</a:t>
            </a:r>
          </a:p>
          <a:p>
            <a:pPr algn="just"/>
            <a:r>
              <a:rPr lang="sr-Latn-CS" dirty="0" smtClean="0"/>
              <a:t>Lokacija, teritorijalnost i nadležnost</a:t>
            </a:r>
          </a:p>
          <a:p>
            <a:pPr algn="just"/>
            <a:r>
              <a:rPr lang="sr-Latn-CS" dirty="0" smtClean="0"/>
              <a:t>SAD protiv evropskih </a:t>
            </a:r>
            <a:r>
              <a:rPr lang="sr-Latn-CS" dirty="0" smtClean="0"/>
              <a:t>davalaca</a:t>
            </a:r>
            <a:endParaRPr lang="sr-Latn-CS" dirty="0" smtClean="0"/>
          </a:p>
          <a:p>
            <a:pPr algn="just"/>
            <a:r>
              <a:rPr lang="sr-Latn-CS" dirty="0" smtClean="0"/>
              <a:t> Direktni i hitni zahtevi</a:t>
            </a:r>
          </a:p>
          <a:p>
            <a:pPr algn="just"/>
            <a:r>
              <a:rPr lang="sr-Latn-CS" dirty="0" smtClean="0"/>
              <a:t>Različiti zahtevi za različite vrste podataka</a:t>
            </a:r>
          </a:p>
        </p:txBody>
      </p:sp>
      <p:sp>
        <p:nvSpPr>
          <p:cNvPr id="4" name="Slide Number Placeholder 3"/>
          <p:cNvSpPr>
            <a:spLocks noGrp="1"/>
          </p:cNvSpPr>
          <p:nvPr>
            <p:ph type="sldNum" sz="quarter" idx="12"/>
          </p:nvPr>
        </p:nvSpPr>
        <p:spPr/>
        <p:txBody>
          <a:bodyPr/>
          <a:lstStyle/>
          <a:p>
            <a:r>
              <a:rPr lang="sr-Latn-CS" dirty="0" smtClean="0"/>
              <a:t>!</a:t>
            </a:r>
            <a:fld id="{CBD56858-EB0B-D04D-B23C-7A827FD60C9F}" type="slidenum">
              <a:rPr lang="en-US" smtClean="0"/>
              <a:pPr/>
              <a:t>74</a:t>
            </a:fld>
            <a:endParaRPr lang="sr-Latn-CS"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068456704"/>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400" b="1" dirty="0" smtClean="0"/>
              <a:t>Nestabilnost politika</a:t>
            </a:r>
            <a:endParaRPr lang="sr-Latn-CS" sz="3400" b="1" dirty="0"/>
          </a:p>
        </p:txBody>
      </p:sp>
      <p:sp>
        <p:nvSpPr>
          <p:cNvPr id="3" name="Content Placeholder 2"/>
          <p:cNvSpPr>
            <a:spLocks noGrp="1"/>
          </p:cNvSpPr>
          <p:nvPr>
            <p:ph idx="1"/>
          </p:nvPr>
        </p:nvSpPr>
        <p:spPr>
          <a:xfrm>
            <a:off x="457200" y="1581982"/>
            <a:ext cx="8229600" cy="4956930"/>
          </a:xfrm>
        </p:spPr>
        <p:txBody>
          <a:bodyPr>
            <a:normAutofit/>
          </a:bodyPr>
          <a:lstStyle/>
          <a:p>
            <a:pPr algn="just"/>
            <a:r>
              <a:rPr lang="sr-Latn-CS" dirty="0" smtClean="0"/>
              <a:t>Politike davaoca usluga nemaju predvidljivost </a:t>
            </a:r>
          </a:p>
          <a:p>
            <a:pPr algn="just"/>
            <a:r>
              <a:rPr lang="sr-Latn-CS" dirty="0" smtClean="0"/>
              <a:t>Politike se mogu jednostavno menjati bez prethodnog obaveštenja</a:t>
            </a:r>
          </a:p>
          <a:p>
            <a:pPr algn="just"/>
            <a:r>
              <a:rPr lang="sr-Latn-CS" dirty="0" smtClean="0"/>
              <a:t>Politike se različito primenjuju za različite strane Budapeštanske konvencije </a:t>
            </a:r>
          </a:p>
          <a:p>
            <a:pPr algn="just"/>
            <a:endParaRPr lang="sr-Latn-CS" dirty="0"/>
          </a:p>
        </p:txBody>
      </p:sp>
      <p:sp>
        <p:nvSpPr>
          <p:cNvPr id="4" name="Slide Number Placeholder 3"/>
          <p:cNvSpPr>
            <a:spLocks noGrp="1"/>
          </p:cNvSpPr>
          <p:nvPr>
            <p:ph type="sldNum" sz="quarter" idx="12"/>
          </p:nvPr>
        </p:nvSpPr>
        <p:spPr/>
        <p:txBody>
          <a:bodyPr/>
          <a:lstStyle/>
          <a:p>
            <a:r>
              <a:rPr lang="sr-Latn-CS" dirty="0" smtClean="0"/>
              <a:t>!</a:t>
            </a:r>
            <a:fld id="{CBD56858-EB0B-D04D-B23C-7A827FD60C9F}" type="slidenum">
              <a:rPr lang="en-US" smtClean="0"/>
              <a:pPr/>
              <a:t>75</a:t>
            </a:fld>
            <a:endParaRPr lang="sr-Latn-CS"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603354678"/>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4774" y="274638"/>
            <a:ext cx="8469442" cy="1143000"/>
          </a:xfrm>
        </p:spPr>
        <p:txBody>
          <a:bodyPr/>
          <a:lstStyle/>
          <a:p>
            <a:r>
              <a:rPr lang="sr-Latn-CS" sz="3400" b="1" dirty="0" smtClean="0"/>
              <a:t>Lokacija, teritorijalnost i nadležnost</a:t>
            </a:r>
            <a:endParaRPr lang="sr-Latn-CS" sz="3400" b="1" dirty="0"/>
          </a:p>
        </p:txBody>
      </p:sp>
      <p:sp>
        <p:nvSpPr>
          <p:cNvPr id="3" name="Content Placeholder 2"/>
          <p:cNvSpPr>
            <a:spLocks noGrp="1"/>
          </p:cNvSpPr>
          <p:nvPr>
            <p:ph idx="1"/>
          </p:nvPr>
        </p:nvSpPr>
        <p:spPr>
          <a:xfrm>
            <a:off x="457200" y="1417638"/>
            <a:ext cx="8229600" cy="5121274"/>
          </a:xfrm>
        </p:spPr>
        <p:txBody>
          <a:bodyPr>
            <a:normAutofit/>
          </a:bodyPr>
          <a:lstStyle/>
          <a:p>
            <a:pPr algn="just"/>
            <a:r>
              <a:rPr lang="sr-Latn-CS" dirty="0" smtClean="0"/>
              <a:t>Uslovi za pristup pretplatničkim informacijama određuju:</a:t>
            </a:r>
          </a:p>
          <a:p>
            <a:pPr lvl="1" algn="just"/>
            <a:r>
              <a:rPr lang="sr-Latn-CS" dirty="0" smtClean="0"/>
              <a:t>lokacija davaoca usluga i propisa koji regulišu takvog  davaoca usluga</a:t>
            </a:r>
          </a:p>
          <a:p>
            <a:pPr lvl="1" algn="just"/>
            <a:r>
              <a:rPr lang="sr-Latn-CS" dirty="0" smtClean="0"/>
              <a:t>da li je nadležni organ  reda  nadležan za taj prekršaj</a:t>
            </a:r>
          </a:p>
          <a:p>
            <a:pPr algn="just"/>
            <a:endParaRPr lang="sr-Latn-CS" dirty="0" smtClean="0"/>
          </a:p>
          <a:p>
            <a:pPr algn="just"/>
            <a:r>
              <a:rPr lang="sr-Latn-CS" dirty="0" smtClean="0"/>
              <a:t>Podaci iz sadržaja u SAD nisu uvek dobrovoljno objavljeni - često </a:t>
            </a:r>
            <a:r>
              <a:rPr lang="sr-Latn-CS" dirty="0" smtClean="0"/>
              <a:t>se zahteva </a:t>
            </a:r>
            <a:r>
              <a:rPr lang="sr-Latn-CS" dirty="0" smtClean="0"/>
              <a:t>formalni zahtev Vladi SAD</a:t>
            </a:r>
            <a:endParaRPr lang="sr-Latn-CS" dirty="0"/>
          </a:p>
        </p:txBody>
      </p:sp>
      <p:sp>
        <p:nvSpPr>
          <p:cNvPr id="4" name="Slide Number Placeholder 3"/>
          <p:cNvSpPr>
            <a:spLocks noGrp="1"/>
          </p:cNvSpPr>
          <p:nvPr>
            <p:ph type="sldNum" sz="quarter" idx="12"/>
          </p:nvPr>
        </p:nvSpPr>
        <p:spPr/>
        <p:txBody>
          <a:bodyPr/>
          <a:lstStyle/>
          <a:p>
            <a:r>
              <a:rPr lang="sr-Latn-CS" dirty="0" smtClean="0"/>
              <a:t>!</a:t>
            </a:r>
            <a:fld id="{CBD56858-EB0B-D04D-B23C-7A827FD60C9F}" type="slidenum">
              <a:rPr lang="en-US" smtClean="0"/>
              <a:pPr/>
              <a:t>76</a:t>
            </a:fld>
            <a:endParaRPr lang="sr-Latn-CS"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731306491"/>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4774" y="274638"/>
            <a:ext cx="8469442" cy="1143000"/>
          </a:xfrm>
        </p:spPr>
        <p:txBody>
          <a:bodyPr/>
          <a:lstStyle/>
          <a:p>
            <a:r>
              <a:rPr lang="sr-Latn-CS" sz="3400" b="1" dirty="0" smtClean="0"/>
              <a:t>SAD protiv evropskih </a:t>
            </a:r>
            <a:r>
              <a:rPr lang="sr-Latn-CS" sz="3400" b="1" dirty="0" smtClean="0"/>
              <a:t>davalaca</a:t>
            </a:r>
            <a:endParaRPr lang="sr-Latn-CS" sz="3400" b="1" dirty="0"/>
          </a:p>
        </p:txBody>
      </p:sp>
      <p:sp>
        <p:nvSpPr>
          <p:cNvPr id="3" name="Content Placeholder 2"/>
          <p:cNvSpPr>
            <a:spLocks noGrp="1"/>
          </p:cNvSpPr>
          <p:nvPr>
            <p:ph idx="1"/>
          </p:nvPr>
        </p:nvSpPr>
        <p:spPr>
          <a:xfrm>
            <a:off x="457200" y="1154243"/>
            <a:ext cx="8229600" cy="5567232"/>
          </a:xfrm>
        </p:spPr>
        <p:txBody>
          <a:bodyPr>
            <a:normAutofit fontScale="92500" lnSpcReduction="10000"/>
          </a:bodyPr>
          <a:lstStyle/>
          <a:p>
            <a:pPr algn="just"/>
            <a:r>
              <a:rPr lang="sr-Latn-CS" dirty="0" smtClean="0"/>
              <a:t>Američki davaoci usluga dobrovoljno i direktno otkrivaju pretplatničke informacije i podatke o saobraćaju stranim organima  reda</a:t>
            </a:r>
          </a:p>
          <a:p>
            <a:pPr algn="just"/>
            <a:endParaRPr lang="sr-Latn-CS" dirty="0"/>
          </a:p>
          <a:p>
            <a:pPr algn="just"/>
            <a:r>
              <a:rPr lang="sr-Latn-CS" dirty="0" smtClean="0"/>
              <a:t>Evropski davaoci usluga samo objavljuju pretplatničke informacije i podatke o saobraćaju kao odgovor na naloge primljene preko domaćih vlasti po zahtevima za </a:t>
            </a:r>
            <a:r>
              <a:rPr lang="sr-Latn-CS" dirty="0" smtClean="0"/>
              <a:t>međusobnu </a:t>
            </a:r>
            <a:r>
              <a:rPr lang="sr-Latn-CS" dirty="0" smtClean="0"/>
              <a:t>pravnu pomoć</a:t>
            </a:r>
          </a:p>
          <a:p>
            <a:pPr algn="just"/>
            <a:endParaRPr lang="sr-Latn-CS" dirty="0"/>
          </a:p>
          <a:p>
            <a:pPr algn="just"/>
            <a:r>
              <a:rPr lang="sr-Latn-CS" dirty="0" smtClean="0"/>
              <a:t>Mnogi američki davaoci usluga imaju evropske podružnice koje ograničavaju mogućnosti za direktnu saradnju</a:t>
            </a:r>
            <a:endParaRPr lang="sr-Latn-CS" dirty="0"/>
          </a:p>
        </p:txBody>
      </p:sp>
      <p:sp>
        <p:nvSpPr>
          <p:cNvPr id="4" name="Slide Number Placeholder 3"/>
          <p:cNvSpPr>
            <a:spLocks noGrp="1"/>
          </p:cNvSpPr>
          <p:nvPr>
            <p:ph type="sldNum" sz="quarter" idx="12"/>
          </p:nvPr>
        </p:nvSpPr>
        <p:spPr/>
        <p:txBody>
          <a:bodyPr/>
          <a:lstStyle/>
          <a:p>
            <a:r>
              <a:rPr lang="sr-Latn-CS" dirty="0" smtClean="0"/>
              <a:t>!</a:t>
            </a:r>
            <a:fld id="{CBD56858-EB0B-D04D-B23C-7A827FD60C9F}" type="slidenum">
              <a:rPr lang="en-US" smtClean="0"/>
              <a:pPr/>
              <a:t>77</a:t>
            </a:fld>
            <a:endParaRPr lang="sr-Latn-CS"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808799991"/>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400" b="1" dirty="0" smtClean="0"/>
              <a:t>Direktno čuvanje i hitni zahtevi</a:t>
            </a:r>
            <a:endParaRPr lang="sr-Latn-CS" sz="3400" b="1" dirty="0"/>
          </a:p>
        </p:txBody>
      </p:sp>
      <p:sp>
        <p:nvSpPr>
          <p:cNvPr id="3" name="Content Placeholder 2"/>
          <p:cNvSpPr>
            <a:spLocks noGrp="1"/>
          </p:cNvSpPr>
          <p:nvPr>
            <p:ph idx="1"/>
          </p:nvPr>
        </p:nvSpPr>
        <p:spPr/>
        <p:txBody>
          <a:bodyPr/>
          <a:lstStyle/>
          <a:p>
            <a:pPr algn="just"/>
            <a:r>
              <a:rPr lang="sr-Latn-CS" dirty="0" smtClean="0"/>
              <a:t>Američki davaoci usluga prihvataju zahteve za </a:t>
            </a:r>
            <a:r>
              <a:rPr lang="sr-Latn-CS" dirty="0" smtClean="0"/>
              <a:t>čuvanje </a:t>
            </a:r>
            <a:r>
              <a:rPr lang="sr-Latn-CS" dirty="0" smtClean="0"/>
              <a:t>koje su direktno podneli  strani organi vlasti</a:t>
            </a:r>
          </a:p>
          <a:p>
            <a:pPr algn="just"/>
            <a:endParaRPr lang="sr-Latn-CS" dirty="0"/>
          </a:p>
          <a:p>
            <a:pPr algn="just"/>
            <a:r>
              <a:rPr lang="sr-Latn-CS" dirty="0" smtClean="0"/>
              <a:t>Američki davaoci usluga imaju postupke za prihvatanje hitnih zahteva</a:t>
            </a:r>
            <a:endParaRPr lang="sr-Latn-CS" dirty="0"/>
          </a:p>
        </p:txBody>
      </p:sp>
      <p:sp>
        <p:nvSpPr>
          <p:cNvPr id="4" name="Slide Number Placeholder 3"/>
          <p:cNvSpPr>
            <a:spLocks noGrp="1"/>
          </p:cNvSpPr>
          <p:nvPr>
            <p:ph type="sldNum" sz="quarter" idx="12"/>
          </p:nvPr>
        </p:nvSpPr>
        <p:spPr/>
        <p:txBody>
          <a:bodyPr/>
          <a:lstStyle/>
          <a:p>
            <a:r>
              <a:rPr lang="sr-Latn-CS" dirty="0" smtClean="0"/>
              <a:t>!</a:t>
            </a:r>
            <a:fld id="{CBD56858-EB0B-D04D-B23C-7A827FD60C9F}" type="slidenum">
              <a:rPr lang="en-US" smtClean="0"/>
              <a:pPr/>
              <a:t>78</a:t>
            </a:fld>
            <a:endParaRPr lang="sr-Latn-CS"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998105479"/>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400" b="1" dirty="0" smtClean="0"/>
              <a:t>Različiti zahtevi za različite vrste podataka</a:t>
            </a:r>
            <a:endParaRPr lang="sr-Latn-CS" sz="3400" b="1" dirty="0"/>
          </a:p>
        </p:txBody>
      </p:sp>
      <p:sp>
        <p:nvSpPr>
          <p:cNvPr id="3" name="Content Placeholder 2"/>
          <p:cNvSpPr>
            <a:spLocks noGrp="1"/>
          </p:cNvSpPr>
          <p:nvPr>
            <p:ph idx="1"/>
          </p:nvPr>
        </p:nvSpPr>
        <p:spPr/>
        <p:txBody>
          <a:bodyPr/>
          <a:lstStyle/>
          <a:p>
            <a:r>
              <a:rPr lang="sr-Latn-CS" dirty="0" smtClean="0"/>
              <a:t>Davaoci usluga u Sjedinjenim Državama zahtevaju različite nivoe zaštitnih </a:t>
            </a:r>
            <a:r>
              <a:rPr lang="sr-Latn-CS" dirty="0" smtClean="0"/>
              <a:t>mera </a:t>
            </a:r>
            <a:r>
              <a:rPr lang="sr-Latn-CS" dirty="0" smtClean="0"/>
              <a:t>za objavljivanje  različitih vrsta podataka</a:t>
            </a:r>
          </a:p>
          <a:p>
            <a:endParaRPr lang="sr-Latn-CS" dirty="0"/>
          </a:p>
          <a:p>
            <a:pPr algn="just"/>
            <a:r>
              <a:rPr lang="sr-Latn-CS" dirty="0" smtClean="0"/>
              <a:t>Pristup pretplatničkim informacijama može se prihvatiti sa izdatim </a:t>
            </a:r>
            <a:r>
              <a:rPr lang="sr-Latn-CS" dirty="0" smtClean="0"/>
              <a:t>nalogom, dok </a:t>
            </a:r>
            <a:r>
              <a:rPr lang="sr-Latn-CS" dirty="0" smtClean="0"/>
              <a:t>se sa sudskim nalogom može tražiti za  pristup informacijama o sadržaju </a:t>
            </a:r>
            <a:endParaRPr lang="sr-Latn-CS" dirty="0"/>
          </a:p>
        </p:txBody>
      </p:sp>
      <p:sp>
        <p:nvSpPr>
          <p:cNvPr id="4" name="Slide Number Placeholder 3"/>
          <p:cNvSpPr>
            <a:spLocks noGrp="1"/>
          </p:cNvSpPr>
          <p:nvPr>
            <p:ph type="sldNum" sz="quarter" idx="12"/>
          </p:nvPr>
        </p:nvSpPr>
        <p:spPr/>
        <p:txBody>
          <a:bodyPr/>
          <a:lstStyle/>
          <a:p>
            <a:r>
              <a:rPr lang="sr-Latn-CS" dirty="0" smtClean="0"/>
              <a:t>!</a:t>
            </a:r>
            <a:fld id="{CBD56858-EB0B-D04D-B23C-7A827FD60C9F}" type="slidenum">
              <a:rPr lang="en-US" smtClean="0"/>
              <a:pPr/>
              <a:t>79</a:t>
            </a:fld>
            <a:endParaRPr lang="sr-Latn-CS"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3791597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65545"/>
            <a:ext cx="8229600" cy="4890806"/>
          </a:xfrm>
        </p:spPr>
        <p:txBody>
          <a:bodyPr>
            <a:normAutofit/>
          </a:bodyPr>
          <a:lstStyle/>
          <a:p>
            <a:pPr algn="just"/>
            <a:r>
              <a:rPr lang="sr-Latn-CS" sz="2800" dirty="0"/>
              <a:t>Uključuje:</a:t>
            </a:r>
            <a:r>
              <a:rPr lang="en-US" sz="2800" dirty="0"/>
              <a:t>	</a:t>
            </a:r>
          </a:p>
          <a:p>
            <a:pPr lvl="1" algn="just"/>
            <a:r>
              <a:rPr lang="sr-Latn-CS" sz="2400" dirty="0"/>
              <a:t>Pravna lica koja </a:t>
            </a:r>
            <a:r>
              <a:rPr lang="sr-Latn-CS" sz="2400" b="1" u="sng" dirty="0"/>
              <a:t>omogućavaju komunikaciju</a:t>
            </a:r>
            <a:r>
              <a:rPr lang="sr-Latn-CS" sz="2400" dirty="0"/>
              <a:t> putem računarskog sistema</a:t>
            </a:r>
          </a:p>
          <a:p>
            <a:pPr lvl="1" algn="just"/>
            <a:r>
              <a:rPr lang="sr-Latn-CS" sz="2400" dirty="0"/>
              <a:t>Svako pravno lice koje </a:t>
            </a:r>
            <a:r>
              <a:rPr lang="sr-Latn-CS" sz="2400" b="1" u="sng" dirty="0"/>
              <a:t>obrađuje/čuva računarske podatke</a:t>
            </a:r>
            <a:r>
              <a:rPr lang="sr-Latn-CS" sz="2400" dirty="0"/>
              <a:t> u ime takvih entiteta</a:t>
            </a:r>
          </a:p>
          <a:p>
            <a:pPr algn="just"/>
            <a:r>
              <a:rPr lang="sr-Latn-CS" sz="2800" dirty="0" smtClean="0"/>
              <a:t>Uključuje i </a:t>
            </a:r>
            <a:r>
              <a:rPr lang="sr-Latn-CS" sz="2800" b="1" u="sng" dirty="0" smtClean="0"/>
              <a:t>privatna</a:t>
            </a:r>
            <a:r>
              <a:rPr lang="sr-Latn-CS" sz="2800" dirty="0" smtClean="0"/>
              <a:t> i </a:t>
            </a:r>
            <a:r>
              <a:rPr lang="sr-Latn-CS" sz="2800" b="1" u="sng" dirty="0" smtClean="0"/>
              <a:t>javna</a:t>
            </a:r>
            <a:r>
              <a:rPr lang="sr-Latn-CS" sz="2800" dirty="0" smtClean="0"/>
              <a:t> pravna lica</a:t>
            </a:r>
          </a:p>
          <a:p>
            <a:pPr algn="just"/>
            <a:r>
              <a:rPr lang="sr-Latn-CS" sz="2800" dirty="0" smtClean="0"/>
              <a:t>Beznačajno je da li  </a:t>
            </a:r>
            <a:r>
              <a:rPr lang="sr-Latn-CS" sz="2800" b="1" u="sng" dirty="0" smtClean="0"/>
              <a:t>korisnici formiraju zatvorenu grupu</a:t>
            </a:r>
            <a:r>
              <a:rPr lang="sr-Latn-CS" sz="2800" dirty="0" smtClean="0"/>
              <a:t> ili da li </a:t>
            </a:r>
            <a:r>
              <a:rPr lang="sr-Latn-CS" sz="2800" b="1" u="sng" dirty="0" smtClean="0"/>
              <a:t>davaoci pružaju usluge javnosti</a:t>
            </a:r>
          </a:p>
          <a:p>
            <a:pPr algn="just"/>
            <a:r>
              <a:rPr lang="sr-Latn-CS" sz="2800" dirty="0" smtClean="0"/>
              <a:t>Bez obzira da li su usluge pružene </a:t>
            </a:r>
            <a:r>
              <a:rPr lang="sr-Latn-CS" sz="2800" b="1" u="sng" dirty="0" smtClean="0"/>
              <a:t>besplatno</a:t>
            </a:r>
            <a:r>
              <a:rPr lang="sr-Latn-CS" sz="2800" dirty="0" smtClean="0"/>
              <a:t> ili </a:t>
            </a:r>
            <a:r>
              <a:rPr lang="sr-Latn-CS" sz="2800" b="1" u="sng" dirty="0" smtClean="0"/>
              <a:t>za naknadu</a:t>
            </a:r>
          </a:p>
        </p:txBody>
      </p:sp>
      <p:sp>
        <p:nvSpPr>
          <p:cNvPr id="4" name="Slide Number Placeholder 3"/>
          <p:cNvSpPr>
            <a:spLocks noGrp="1"/>
          </p:cNvSpPr>
          <p:nvPr>
            <p:ph type="sldNum" sz="quarter" idx="12"/>
          </p:nvPr>
        </p:nvSpPr>
        <p:spPr/>
        <p:txBody>
          <a:bodyPr/>
          <a:lstStyle/>
          <a:p>
            <a:r>
              <a:rPr lang="sr-Latn-CS" dirty="0" smtClean="0"/>
              <a:t>!!</a:t>
            </a:r>
            <a:fld id="{CBD56858-EB0B-D04D-B23C-7A827FD60C9F}" type="slidenum">
              <a:rPr lang="en-US" smtClean="0"/>
              <a:pPr/>
              <a:t>8</a:t>
            </a:fld>
            <a:endParaRPr lang="sr-Latn-CS" dirty="0"/>
          </a:p>
        </p:txBody>
      </p:sp>
      <p:sp>
        <p:nvSpPr>
          <p:cNvPr id="5" name="Title 4"/>
          <p:cNvSpPr>
            <a:spLocks noGrp="1"/>
          </p:cNvSpPr>
          <p:nvPr>
            <p:ph type="title"/>
          </p:nvPr>
        </p:nvSpPr>
        <p:spPr/>
        <p:txBody>
          <a:bodyPr/>
          <a:lstStyle/>
          <a:p>
            <a:r>
              <a:rPr lang="sr-Latn-CS" b="1" dirty="0" smtClean="0"/>
              <a:t>Davalac usluge</a:t>
            </a:r>
            <a:endParaRPr lang="sr-Latn-CS" b="1"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921578372"/>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1848"/>
            <a:ext cx="8229600" cy="1143000"/>
          </a:xfrm>
        </p:spPr>
        <p:txBody>
          <a:bodyPr/>
          <a:lstStyle/>
          <a:p>
            <a:r>
              <a:rPr lang="sr-Latn-CS" sz="4000" b="1" dirty="0" smtClean="0"/>
              <a:t>Npr. Google Inc.</a:t>
            </a:r>
            <a:endParaRPr lang="sr-Latn-CS" sz="4000" b="1" dirty="0"/>
          </a:p>
        </p:txBody>
      </p:sp>
      <p:sp>
        <p:nvSpPr>
          <p:cNvPr id="3" name="Content Placeholder 2"/>
          <p:cNvSpPr>
            <a:spLocks noGrp="1"/>
          </p:cNvSpPr>
          <p:nvPr>
            <p:ph idx="1"/>
          </p:nvPr>
        </p:nvSpPr>
        <p:spPr>
          <a:xfrm>
            <a:off x="457200" y="1600200"/>
            <a:ext cx="8229600" cy="4875551"/>
          </a:xfrm>
        </p:spPr>
        <p:txBody>
          <a:bodyPr>
            <a:normAutofit/>
          </a:bodyPr>
          <a:lstStyle/>
          <a:p>
            <a:pPr algn="just"/>
            <a:r>
              <a:rPr lang="sr-Latn-CS" dirty="0" smtClean="0"/>
              <a:t>Po  </a:t>
            </a:r>
            <a:r>
              <a:rPr lang="sr-Latn-CS" u="sng" dirty="0" smtClean="0"/>
              <a:t>izdatom naređenju/sudskom pozivu</a:t>
            </a:r>
            <a:r>
              <a:rPr lang="sr-Latn-CS" dirty="0" smtClean="0"/>
              <a:t>:</a:t>
            </a:r>
          </a:p>
          <a:p>
            <a:pPr lvl="1" algn="just"/>
            <a:r>
              <a:rPr lang="sr-Latn-CS" dirty="0" smtClean="0"/>
              <a:t>Informacije o registraciji pretplatnika i prijavne IP adrese i povezani vremenski žigovi za Gmail / YouTube naloge</a:t>
            </a:r>
          </a:p>
          <a:p>
            <a:pPr lvl="1" algn="just"/>
            <a:r>
              <a:rPr lang="sr-Latn-CS" dirty="0" smtClean="0"/>
              <a:t>Informacije o registraciji pretplatnika, prijavne IP adrese i odgovarajuće vremenske žigovi, evidencija telefonske veze i informacije o obračunu za Google Voice naloge</a:t>
            </a:r>
          </a:p>
          <a:p>
            <a:pPr lvl="1" algn="just"/>
            <a:r>
              <a:rPr lang="sr-Latn-CS" dirty="0" smtClean="0"/>
              <a:t>Blogova stranica za registraciju  i informacije pretplatnikakoji je vlasnik bloga na Blogger-u</a:t>
            </a:r>
          </a:p>
          <a:p>
            <a:pPr lvl="1" algn="just"/>
            <a:endParaRPr lang="sr-Latn-CS" dirty="0"/>
          </a:p>
        </p:txBody>
      </p:sp>
      <p:sp>
        <p:nvSpPr>
          <p:cNvPr id="4" name="Slide Number Placeholder 3"/>
          <p:cNvSpPr>
            <a:spLocks noGrp="1"/>
          </p:cNvSpPr>
          <p:nvPr>
            <p:ph type="sldNum" sz="quarter" idx="12"/>
          </p:nvPr>
        </p:nvSpPr>
        <p:spPr/>
        <p:txBody>
          <a:bodyPr/>
          <a:lstStyle/>
          <a:p>
            <a:fld id="{CBD56858-EB0B-D04D-B23C-7A827FD60C9F}" type="slidenum">
              <a:rPr lang="en-US" smtClean="0"/>
              <a:pPr/>
              <a:t>80</a:t>
            </a:fld>
            <a:endParaRPr lang="sr-Latn-CS"/>
          </a:p>
        </p:txBody>
      </p:sp>
      <p:pic>
        <p:nvPicPr>
          <p:cNvPr id="1026" name="Picture 2" descr="Rezultat slike za nas davaoca usluga zahteva za organe reda facebook google"/>
          <p:cNvPicPr>
            <a:picLocks noChangeAspect="1" noChangeArrowheads="1"/>
          </p:cNvPicPr>
          <p:nvPr/>
        </p:nvPicPr>
        <p:blipFill>
          <a:blip r:embed="rId3">
            <a:extLst>
              <a:ext uri="{28A0092B-C50C-407E-A947-70E740481C1C}">
                <a14:useLocalDpi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0"/>
              </a:ext>
            </a:extLst>
          </a:blip>
          <a:srcRect/>
          <a:stretch>
            <a:fillRect/>
          </a:stretch>
        </p:blipFill>
        <p:spPr bwMode="auto">
          <a:xfrm>
            <a:off x="6787588" y="0"/>
            <a:ext cx="2356412" cy="1768839"/>
          </a:xfrm>
          <a:prstGeom prst="rect">
            <a:avLst/>
          </a:prstGeom>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Lst>
        </p:spPr>
      </p:pic>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993951478"/>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1848"/>
            <a:ext cx="8229600" cy="1143000"/>
          </a:xfrm>
        </p:spPr>
        <p:txBody>
          <a:bodyPr/>
          <a:lstStyle/>
          <a:p>
            <a:r>
              <a:rPr lang="sr-Latn-CS" sz="4000" b="1" dirty="0" smtClean="0"/>
              <a:t>Npr. Google Inc.</a:t>
            </a:r>
            <a:endParaRPr lang="sr-Latn-CS" sz="4000" b="1" dirty="0"/>
          </a:p>
        </p:txBody>
      </p:sp>
      <p:sp>
        <p:nvSpPr>
          <p:cNvPr id="3" name="Content Placeholder 2"/>
          <p:cNvSpPr>
            <a:spLocks noGrp="1"/>
          </p:cNvSpPr>
          <p:nvPr>
            <p:ph idx="1"/>
          </p:nvPr>
        </p:nvSpPr>
        <p:spPr>
          <a:xfrm>
            <a:off x="457200" y="1600200"/>
            <a:ext cx="8229600" cy="4875551"/>
          </a:xfrm>
        </p:spPr>
        <p:txBody>
          <a:bodyPr>
            <a:normAutofit/>
          </a:bodyPr>
          <a:lstStyle/>
          <a:p>
            <a:pPr algn="just"/>
            <a:r>
              <a:rPr lang="sr-Latn-CS" dirty="0" smtClean="0"/>
              <a:t>Po </a:t>
            </a:r>
            <a:r>
              <a:rPr lang="sr-Latn-CS" u="sng" dirty="0" smtClean="0"/>
              <a:t>sudskom nalogu</a:t>
            </a:r>
            <a:r>
              <a:rPr lang="sr-Latn-CS" dirty="0" smtClean="0"/>
              <a:t>:</a:t>
            </a:r>
          </a:p>
          <a:p>
            <a:pPr lvl="1" algn="just"/>
            <a:r>
              <a:rPr lang="sr-Latn-CS" dirty="0" smtClean="0"/>
              <a:t>Informacije koje nisu sadržine za Gmail naloge</a:t>
            </a:r>
          </a:p>
          <a:p>
            <a:pPr lvl="1" algn="just"/>
            <a:r>
              <a:rPr lang="sr-Latn-CS" dirty="0" smtClean="0"/>
              <a:t>IP adresa za video učitanje i odgovarajući vremenski žigovi i informacije koje se mogu dobiti uz sudski nalog za YouTube naloge</a:t>
            </a:r>
          </a:p>
          <a:p>
            <a:pPr lvl="1" algn="just"/>
            <a:r>
              <a:rPr lang="sr-Latn-CS" dirty="0" smtClean="0"/>
              <a:t>Broj prosleđivanja i informacije koje se mogu dobiti sa sudskim nalogom za Google Voice nalog</a:t>
            </a:r>
          </a:p>
          <a:p>
            <a:pPr lvl="1" algn="just"/>
            <a:r>
              <a:rPr lang="sr-Latn-CS" dirty="0" smtClean="0"/>
              <a:t>IP adresa i pripadajući vremenski žig koji se odnosi na određeni blog post, IP adresu i vremenski žig za blogger račune</a:t>
            </a:r>
          </a:p>
          <a:p>
            <a:pPr lvl="1" algn="just"/>
            <a:endParaRPr lang="sr-Latn-CS" dirty="0"/>
          </a:p>
        </p:txBody>
      </p:sp>
      <p:sp>
        <p:nvSpPr>
          <p:cNvPr id="4" name="Slide Number Placeholder 3"/>
          <p:cNvSpPr>
            <a:spLocks noGrp="1"/>
          </p:cNvSpPr>
          <p:nvPr>
            <p:ph type="sldNum" sz="quarter" idx="12"/>
          </p:nvPr>
        </p:nvSpPr>
        <p:spPr/>
        <p:txBody>
          <a:bodyPr/>
          <a:lstStyle/>
          <a:p>
            <a:fld id="{CBD56858-EB0B-D04D-B23C-7A827FD60C9F}" type="slidenum">
              <a:rPr lang="en-US" smtClean="0"/>
              <a:pPr/>
              <a:t>81</a:t>
            </a:fld>
            <a:endParaRPr lang="sr-Latn-CS"/>
          </a:p>
        </p:txBody>
      </p:sp>
      <p:pic>
        <p:nvPicPr>
          <p:cNvPr id="5" name="Picture 2" descr="Rezultat slike za nas davaoca usluga zahteva za organe reda facebook google"/>
          <p:cNvPicPr>
            <a:picLocks noChangeAspect="1" noChangeArrowheads="1"/>
          </p:cNvPicPr>
          <p:nvPr/>
        </p:nvPicPr>
        <p:blipFill>
          <a:blip r:embed="rId2">
            <a:extLst>
              <a:ext uri="{28A0092B-C50C-407E-A947-70E740481C1C}">
                <a14:useLocalDpi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0"/>
              </a:ext>
            </a:extLst>
          </a:blip>
          <a:srcRect/>
          <a:stretch>
            <a:fillRect/>
          </a:stretch>
        </p:blipFill>
        <p:spPr bwMode="auto">
          <a:xfrm>
            <a:off x="6787588" y="0"/>
            <a:ext cx="2356412" cy="1768839"/>
          </a:xfrm>
          <a:prstGeom prst="rect">
            <a:avLst/>
          </a:prstGeom>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Lst>
        </p:spPr>
      </p:pic>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866700563"/>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1848"/>
            <a:ext cx="8229600" cy="1143000"/>
          </a:xfrm>
        </p:spPr>
        <p:txBody>
          <a:bodyPr/>
          <a:lstStyle/>
          <a:p>
            <a:r>
              <a:rPr lang="sr-Latn-CS" sz="4000" b="1" dirty="0" smtClean="0"/>
              <a:t>Npr. Google Inc.</a:t>
            </a:r>
            <a:endParaRPr lang="sr-Latn-CS" sz="4000" b="1" dirty="0"/>
          </a:p>
        </p:txBody>
      </p:sp>
      <p:sp>
        <p:nvSpPr>
          <p:cNvPr id="3" name="Content Placeholder 2"/>
          <p:cNvSpPr>
            <a:spLocks noGrp="1"/>
          </p:cNvSpPr>
          <p:nvPr>
            <p:ph idx="1"/>
          </p:nvPr>
        </p:nvSpPr>
        <p:spPr>
          <a:xfrm>
            <a:off x="457200" y="1600200"/>
            <a:ext cx="8229600" cy="4875551"/>
          </a:xfrm>
        </p:spPr>
        <p:txBody>
          <a:bodyPr>
            <a:normAutofit lnSpcReduction="10000"/>
          </a:bodyPr>
          <a:lstStyle/>
          <a:p>
            <a:pPr algn="just"/>
            <a:r>
              <a:rPr lang="sr-Latn-CS" dirty="0" smtClean="0"/>
              <a:t>Po </a:t>
            </a:r>
            <a:r>
              <a:rPr lang="sr-Latn-CS" u="sng" dirty="0" smtClean="0"/>
              <a:t>nalogu za pretresanje</a:t>
            </a:r>
            <a:r>
              <a:rPr lang="sr-Latn-CS" dirty="0" smtClean="0"/>
              <a:t>:</a:t>
            </a:r>
          </a:p>
          <a:p>
            <a:pPr lvl="1" algn="just"/>
            <a:r>
              <a:rPr lang="sr-Latn-CS" dirty="0" smtClean="0"/>
              <a:t>Sadržaj e-pošte i informacije koje se mogu dobiti putem sudskog naloga ili sudskog naloga za Google-ove račune</a:t>
            </a:r>
          </a:p>
          <a:p>
            <a:pPr lvl="1" algn="just"/>
            <a:r>
              <a:rPr lang="sr-Latn-CS" dirty="0" smtClean="0"/>
              <a:t>Kopija privatnih video zapisa i povezanih video informacija, sadržaj privatne poruke za YouTube naloge</a:t>
            </a:r>
          </a:p>
          <a:p>
            <a:pPr lvl="1" algn="just"/>
            <a:r>
              <a:rPr lang="sr-Latn-CS" dirty="0" smtClean="0"/>
              <a:t>Čuvani sadržaj teksta, sačuvani sadržaj govorne pošte za Google govorne račune</a:t>
            </a:r>
          </a:p>
          <a:p>
            <a:pPr lvl="1" algn="just"/>
            <a:r>
              <a:rPr lang="sr-Latn-CS" dirty="0" smtClean="0"/>
              <a:t>Lični postovi sa  bloga i komentarisanje sadržaja sa Blogger računa</a:t>
            </a:r>
          </a:p>
          <a:p>
            <a:pPr lvl="1" algn="just"/>
            <a:endParaRPr lang="sr-Latn-CS" dirty="0"/>
          </a:p>
        </p:txBody>
      </p:sp>
      <p:sp>
        <p:nvSpPr>
          <p:cNvPr id="4" name="Slide Number Placeholder 3"/>
          <p:cNvSpPr>
            <a:spLocks noGrp="1"/>
          </p:cNvSpPr>
          <p:nvPr>
            <p:ph type="sldNum" sz="quarter" idx="12"/>
          </p:nvPr>
        </p:nvSpPr>
        <p:spPr/>
        <p:txBody>
          <a:bodyPr/>
          <a:lstStyle/>
          <a:p>
            <a:fld id="{CBD56858-EB0B-D04D-B23C-7A827FD60C9F}" type="slidenum">
              <a:rPr lang="en-US" smtClean="0"/>
              <a:pPr/>
              <a:t>82</a:t>
            </a:fld>
            <a:endParaRPr lang="sr-Latn-CS"/>
          </a:p>
        </p:txBody>
      </p:sp>
      <p:pic>
        <p:nvPicPr>
          <p:cNvPr id="5" name="Picture 2" descr="Rezultat slike za nas davaoca usluga zahteva za organe reda facebook google"/>
          <p:cNvPicPr>
            <a:picLocks noChangeAspect="1" noChangeArrowheads="1"/>
          </p:cNvPicPr>
          <p:nvPr/>
        </p:nvPicPr>
        <p:blipFill>
          <a:blip r:embed="rId2">
            <a:extLst>
              <a:ext uri="{28A0092B-C50C-407E-A947-70E740481C1C}">
                <a14:useLocalDpi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0"/>
              </a:ext>
            </a:extLst>
          </a:blip>
          <a:srcRect/>
          <a:stretch>
            <a:fillRect/>
          </a:stretch>
        </p:blipFill>
        <p:spPr bwMode="auto">
          <a:xfrm>
            <a:off x="6787588" y="0"/>
            <a:ext cx="2356412" cy="1768839"/>
          </a:xfrm>
          <a:prstGeom prst="rect">
            <a:avLst/>
          </a:prstGeom>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Lst>
        </p:spPr>
      </p:pic>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4088059297"/>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14223" cy="923330"/>
          </a:xfrm>
          <a:prstGeom prst="rect">
            <a:avLst/>
          </a:prstGeom>
          <a:noFill/>
        </p:spPr>
        <p:txBody>
          <a:bodyPr wrap="none" rtlCol="0">
            <a:spAutoFit/>
          </a:bodyPr>
          <a:lstStyle/>
          <a:p>
            <a:r>
              <a:rPr lang="sr-Latn-CS" sz="5400" dirty="0" smtClean="0"/>
              <a:t>Pitanja</a:t>
            </a:r>
            <a:endParaRPr lang="sr-Latn-CS" sz="5400" dirty="0"/>
          </a:p>
        </p:txBody>
      </p:sp>
      <p:sp>
        <p:nvSpPr>
          <p:cNvPr id="5" name="Slide Number Placeholder 4"/>
          <p:cNvSpPr>
            <a:spLocks noGrp="1"/>
          </p:cNvSpPr>
          <p:nvPr>
            <p:ph type="sldNum" sz="quarter" idx="12"/>
          </p:nvPr>
        </p:nvSpPr>
        <p:spPr/>
        <p:txBody>
          <a:bodyPr/>
          <a:lstStyle/>
          <a:p>
            <a:fld id="{CBD56858-EB0B-D04D-B23C-7A827FD60C9F}" type="slidenum">
              <a:rPr lang="en-US" smtClean="0"/>
              <a:pPr/>
              <a:t>83</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352530895"/>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62225"/>
            <a:ext cx="8229600" cy="1143000"/>
          </a:xfrm>
        </p:spPr>
        <p:txBody>
          <a:bodyPr/>
          <a:lstStyle/>
          <a:p>
            <a:r>
              <a:rPr lang="sr-Latn-CS" b="1" dirty="0" smtClean="0"/>
              <a:t>Četvrti deo</a:t>
            </a:r>
            <a:r>
              <a:t/>
            </a:r>
            <a:br/>
            <a:r>
              <a:rPr lang="sr-Latn-CS" b="1" dirty="0" smtClean="0"/>
              <a:t>Studije slučaja</a:t>
            </a:r>
            <a:r>
              <a:rPr lang="sr-Latn-CS" dirty="0" smtClean="0"/>
              <a:t> </a:t>
            </a:r>
            <a:endParaRPr lang="sr-Latn-CS" dirty="0"/>
          </a:p>
        </p:txBody>
      </p:sp>
      <p:pic>
        <p:nvPicPr>
          <p:cNvPr id="3" name="Picture 3"/>
          <p:cNvPicPr>
            <a:picLocks noGrp="1" noChangeAspect="1" noChangeArrowheads="1"/>
          </p:cNvPicPr>
          <p:nvPr>
            <p:ph sz="quarter" idx="1"/>
          </p:nvPr>
        </p:nvPicPr>
        <p:blipFill>
          <a:blip r:embed="rId3" cstate="print"/>
          <a:srcRect/>
          <a:stretch>
            <a:fillRect/>
          </a:stretch>
        </p:blipFill>
        <p:spPr bwMode="auto">
          <a:xfrm>
            <a:off x="6786578" y="4643446"/>
            <a:ext cx="1961507" cy="1766332"/>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CBD56858-EB0B-D04D-B23C-7A827FD60C9F}" type="slidenum">
              <a:rPr lang="en-US" smtClean="0"/>
              <a:pPr/>
              <a:t>84</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078667162"/>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Naslov 1"/>
          <p:cNvSpPr>
            <a:spLocks noGrp="1"/>
          </p:cNvSpPr>
          <p:nvPr>
            <p:ph type="title"/>
          </p:nvPr>
        </p:nvSpPr>
        <p:spPr/>
        <p:txBody>
          <a:bodyPr/>
          <a:lstStyle/>
          <a:p>
            <a:pPr eaLnBrk="1" hangingPunct="1"/>
            <a:r>
              <a:rPr lang="sr-Latn-CS" altLang="x-none" b="1" dirty="0" smtClean="0"/>
              <a:t>Studije slučaja</a:t>
            </a:r>
            <a:r>
              <a:rPr lang="sr-Latn-CS" dirty="0" smtClean="0"/>
              <a:t> </a:t>
            </a:r>
            <a:r>
              <a:rPr lang="sr-Latn-CS" altLang="x-none" b="1" dirty="0" smtClean="0"/>
              <a:t>1 do 3</a:t>
            </a:r>
          </a:p>
        </p:txBody>
      </p:sp>
      <p:sp>
        <p:nvSpPr>
          <p:cNvPr id="3075" name="Rezervirano mjesto sadržaja 2"/>
          <p:cNvSpPr>
            <a:spLocks noGrp="1"/>
          </p:cNvSpPr>
          <p:nvPr>
            <p:ph idx="1"/>
          </p:nvPr>
        </p:nvSpPr>
        <p:spPr/>
        <p:txBody>
          <a:bodyPr/>
          <a:lstStyle/>
          <a:p>
            <a:pPr eaLnBrk="1" hangingPunct="1"/>
            <a:r>
              <a:rPr lang="sr-Latn-CS" altLang="x-none" dirty="0" smtClean="0"/>
              <a:t>Izabrani slučajevii br. 1 do 3 odnose se na član 9. </a:t>
            </a:r>
            <a:r>
              <a:rPr lang="sr-Latn-CS" altLang="x-none" dirty="0" smtClean="0"/>
              <a:t>Budimpeštanske konvencije</a:t>
            </a:r>
            <a:r>
              <a:rPr lang="sr-Latn-CS" altLang="x-none" dirty="0" smtClean="0"/>
              <a:t>, budući da su međunarodna saradnja i međusobna pravna pomoć dobro </a:t>
            </a:r>
            <a:r>
              <a:rPr lang="sr-Latn-CS" altLang="x-none" dirty="0" smtClean="0"/>
              <a:t>razvijeni;</a:t>
            </a:r>
            <a:endParaRPr lang="sr-Latn-CS" altLang="x-none" dirty="0" smtClean="0"/>
          </a:p>
          <a:p>
            <a:pPr eaLnBrk="1" hangingPunct="1"/>
            <a:r>
              <a:rPr lang="sr-Latn-CS" altLang="x-none" dirty="0" smtClean="0"/>
              <a:t>Međutim, procesne mere koje će se proučavati trebalo bi da budu primenjive u vezi s bilo kojom vrstom visokotehnološkog kriminala.</a:t>
            </a:r>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243945614"/>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57200" y="274638"/>
            <a:ext cx="8229600" cy="860425"/>
          </a:xfrm>
        </p:spPr>
        <p:txBody>
          <a:bodyPr/>
          <a:lstStyle/>
          <a:p>
            <a:r>
              <a:rPr lang="sr-Latn-CS" altLang="x-none" b="1" dirty="0"/>
              <a:t>Studija slučaja 1</a:t>
            </a:r>
            <a:endParaRPr lang="sr-Latn-CS" altLang="x-none" dirty="0" smtClean="0"/>
          </a:p>
        </p:txBody>
      </p:sp>
      <p:sp>
        <p:nvSpPr>
          <p:cNvPr id="3" name="Content Placeholder 2"/>
          <p:cNvSpPr>
            <a:spLocks noGrp="1"/>
          </p:cNvSpPr>
          <p:nvPr>
            <p:ph idx="1"/>
          </p:nvPr>
        </p:nvSpPr>
        <p:spPr>
          <a:xfrm>
            <a:off x="457200" y="1135063"/>
            <a:ext cx="8513763" cy="5494337"/>
          </a:xfrm>
        </p:spPr>
        <p:txBody>
          <a:bodyPr rtlCol="0">
            <a:normAutofit fontScale="92500" lnSpcReduction="20000"/>
          </a:bodyPr>
          <a:lstStyle/>
          <a:p>
            <a:pPr eaLnBrk="1" hangingPunct="1">
              <a:buFont typeface="Arial" pitchFamily="34" charset="0"/>
              <a:buChar char="•"/>
              <a:defRPr/>
            </a:pPr>
            <a:r>
              <a:rPr lang="sr-Latn-CS" sz="2800" b="1" dirty="0" smtClean="0"/>
              <a:t>Činjenice:</a:t>
            </a:r>
            <a:endParaRPr lang="sr-Latn-CS" sz="2800" dirty="0" smtClean="0"/>
          </a:p>
          <a:p>
            <a:pPr eaLnBrk="1" hangingPunct="1">
              <a:buFont typeface="Arial" pitchFamily="34" charset="0"/>
              <a:buChar char="•"/>
              <a:defRPr/>
            </a:pPr>
            <a:r>
              <a:rPr lang="sr-Latn-CS" sz="2800" dirty="0" smtClean="0"/>
              <a:t>Marina ima 17 </a:t>
            </a:r>
            <a:r>
              <a:rPr lang="sr-Latn-CS" sz="2800" dirty="0" smtClean="0"/>
              <a:t>godina, tinejdžerka</a:t>
            </a:r>
            <a:r>
              <a:rPr lang="sr-Latn-CS" sz="2800" dirty="0" smtClean="0"/>
              <a:t>, često visi na Facebooku. </a:t>
            </a:r>
            <a:r>
              <a:rPr lang="sr-Latn-CS" sz="2800" dirty="0" smtClean="0"/>
              <a:t>Prihvatila </a:t>
            </a:r>
            <a:r>
              <a:rPr lang="sr-Latn-CS" sz="2800" dirty="0" smtClean="0"/>
              <a:t>je prijateljstvo "17-godišnjeg tinejdžera" pod nazivom "samo Robert". Slika na njegovom profilu predstavlja tinejdžera dobrog izgleda sa srećnim </a:t>
            </a:r>
            <a:r>
              <a:rPr lang="sr-Latn-CS" sz="2800" dirty="0" smtClean="0"/>
              <a:t>izrazom lica. </a:t>
            </a:r>
            <a:r>
              <a:rPr lang="sr-Latn-CS" sz="2800" dirty="0" smtClean="0"/>
              <a:t>Posle nekog vremena, prijateljstvo se razvija kroz redovno </a:t>
            </a:r>
            <a:r>
              <a:rPr lang="sr-Latn-CS" sz="2800" dirty="0" smtClean="0"/>
              <a:t>ćaskanja </a:t>
            </a:r>
            <a:r>
              <a:rPr lang="sr-Latn-CS" sz="2800" dirty="0" smtClean="0"/>
              <a:t>i ljubavne razgovore. Posle ulivanja poverenja, razgovori su počeli da budu više privatni i intimni. Ubrzo, tokom jednog razgovora, zatražio je od Marine da mu pošalje svoje fotografiju u toplesu i zadovolji ga. Posle toga "samo Robert" počinje da ucenjuje Marinu. Rekao joj je da ako ne napravi više fotografija ili video snimaka njenog golog tela - objaviće njene gole fotografije na </a:t>
            </a:r>
            <a:r>
              <a:rPr lang="sr-Latn-CS" sz="2800" dirty="0" smtClean="0"/>
              <a:t>internetu </a:t>
            </a:r>
            <a:r>
              <a:rPr lang="sr-Latn-CS" sz="2800" dirty="0" smtClean="0"/>
              <a:t>ili ih poslati njenim roditeljima ili prijateljima u školi. </a:t>
            </a:r>
          </a:p>
          <a:p>
            <a:pPr marL="914400" lvl="2" indent="0" eaLnBrk="1" fontAlgn="auto" hangingPunct="1">
              <a:spcAft>
                <a:spcPts val="0"/>
              </a:spcAft>
              <a:buNone/>
              <a:defRPr/>
            </a:pPr>
            <a:endParaRPr lang="sr-Latn-CS" sz="2000" dirty="0" smtClean="0"/>
          </a:p>
          <a:p>
            <a:pPr lvl="2" eaLnBrk="1" fontAlgn="auto" hangingPunct="1">
              <a:spcAft>
                <a:spcPts val="0"/>
              </a:spcAft>
              <a:buFont typeface="Arial"/>
              <a:buChar char="•"/>
              <a:defRPr/>
            </a:pPr>
            <a:endParaRPr lang="sr-Latn-CS" sz="2000" dirty="0"/>
          </a:p>
        </p:txBody>
      </p:sp>
      <p:sp>
        <p:nvSpPr>
          <p:cNvPr id="4100" name="Slide Number Placeholder 3"/>
          <p:cNvSpPr>
            <a:spLocks noGrp="1"/>
          </p:cNvSpPr>
          <p:nvPr>
            <p:ph type="sldNum" sz="quarter" idx="12"/>
          </p:nvPr>
        </p:nvSpPr>
        <p:spPr bwMode="auto">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 uri="{91240B29-F687-4F45-9708-019B960494DF}">
              <a14:hiddenLine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3F4A90D2-2E43-4381-AEB7-9DE9DBBFCE4E}" type="slidenum">
              <a:rPr lang="en-US" altLang="x-none" sz="1200" smtClean="0">
                <a:solidFill>
                  <a:srgbClr val="898989"/>
                </a:solidFill>
              </a:rPr>
              <a:pPr>
                <a:spcBef>
                  <a:spcPct val="0"/>
                </a:spcBef>
                <a:buFontTx/>
                <a:buNone/>
              </a:pPr>
              <a:t>86</a:t>
            </a:fld>
            <a:endParaRPr lang="sr-Latn-CS" altLang="x-none" sz="1200" dirty="0" smtClean="0">
              <a:solidFill>
                <a:srgbClr val="898989"/>
              </a:solidFill>
            </a:endParaRPr>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234286265"/>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57200" y="1590805"/>
            <a:ext cx="8229600" cy="4427408"/>
          </a:xfrm>
        </p:spPr>
        <p:txBody>
          <a:bodyPr/>
          <a:lstStyle/>
          <a:p>
            <a:pPr eaLnBrk="1" hangingPunct="1">
              <a:buFont typeface="Arial" pitchFamily="34" charset="0"/>
              <a:buChar char="•"/>
              <a:defRPr/>
            </a:pPr>
            <a:r>
              <a:rPr lang="sr-Latn-CS" dirty="0" smtClean="0"/>
              <a:t>Marina </a:t>
            </a:r>
            <a:r>
              <a:rPr lang="sr-Latn-CS" dirty="0" smtClean="0"/>
              <a:t>je </a:t>
            </a:r>
            <a:r>
              <a:rPr lang="sr-Latn-CS" dirty="0" smtClean="0"/>
              <a:t>roditeljima rekla šta se desilo, a to su prijavili policiji.</a:t>
            </a:r>
          </a:p>
          <a:p>
            <a:pPr eaLnBrk="1" hangingPunct="1">
              <a:buFont typeface="Arial" pitchFamily="34" charset="0"/>
              <a:buChar char="•"/>
              <a:defRPr/>
            </a:pPr>
            <a:r>
              <a:rPr lang="sr-Latn-CS" dirty="0" smtClean="0"/>
              <a:t>Policija je </a:t>
            </a:r>
            <a:r>
              <a:rPr lang="sr-Latn-CS" dirty="0" smtClean="0"/>
              <a:t>obavestila </a:t>
            </a:r>
            <a:r>
              <a:rPr lang="sr-Latn-CS" dirty="0" smtClean="0"/>
              <a:t>javnog tužioca o "osumnjičenom" i krivičnom delu i započela istragu. </a:t>
            </a:r>
          </a:p>
          <a:p>
            <a:pPr eaLnBrk="1" hangingPunct="1">
              <a:buFont typeface="Arial" pitchFamily="34" charset="0"/>
              <a:buChar char="•"/>
              <a:defRPr/>
            </a:pPr>
            <a:r>
              <a:rPr lang="sr-Latn-CS" dirty="0" smtClean="0"/>
              <a:t>Izvedene su istrage na Marininom pametnom telefonu</a:t>
            </a:r>
          </a:p>
          <a:p>
            <a:pPr eaLnBrk="1" hangingPunct="1">
              <a:buFont typeface="Arial" pitchFamily="34" charset="0"/>
              <a:buChar char="•"/>
              <a:defRPr/>
            </a:pPr>
            <a:r>
              <a:rPr lang="sr-Latn-CS" dirty="0" smtClean="0"/>
              <a:t>Koji je sledeći korak?  </a:t>
            </a:r>
          </a:p>
          <a:p>
            <a:pPr marL="0" indent="0" eaLnBrk="1" hangingPunct="1">
              <a:buFont typeface="Arial" pitchFamily="34" charset="0"/>
              <a:buNone/>
              <a:defRPr/>
            </a:pPr>
            <a:endParaRPr lang="sr-Latn-CS" dirty="0" smtClean="0"/>
          </a:p>
        </p:txBody>
      </p:sp>
      <p:sp>
        <p:nvSpPr>
          <p:cNvPr id="5" name="Title 1"/>
          <p:cNvSpPr>
            <a:spLocks noGrp="1"/>
          </p:cNvSpPr>
          <p:nvPr>
            <p:ph type="title"/>
          </p:nvPr>
        </p:nvSpPr>
        <p:spPr>
          <a:xfrm>
            <a:off x="457200" y="274638"/>
            <a:ext cx="8229600" cy="860425"/>
          </a:xfrm>
        </p:spPr>
        <p:txBody>
          <a:bodyPr/>
          <a:lstStyle/>
          <a:p>
            <a:r>
              <a:rPr lang="sr-Latn-CS" altLang="x-none" b="1" dirty="0"/>
              <a:t>Studija slučaja 1 </a:t>
            </a:r>
            <a:r>
              <a:rPr lang="sr-Latn-CS" altLang="x-none" dirty="0" smtClean="0"/>
              <a:t>(nastavak)</a:t>
            </a:r>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 uri="{91240B29-F687-4F45-9708-019B960494DF}">
              <a14:hiddenLine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3F4A90D2-2E43-4381-AEB7-9DE9DBBFCE4E}" type="slidenum">
              <a:rPr lang="en-US" altLang="x-none" sz="1200" smtClean="0">
                <a:solidFill>
                  <a:srgbClr val="898989"/>
                </a:solidFill>
              </a:rPr>
              <a:pPr>
                <a:spcBef>
                  <a:spcPct val="0"/>
                </a:spcBef>
                <a:buFontTx/>
                <a:buNone/>
              </a:pPr>
              <a:t>87</a:t>
            </a:fld>
            <a:endParaRPr lang="sr-Latn-CS" altLang="x-none" sz="1200" dirty="0" smtClean="0">
              <a:solidFill>
                <a:srgbClr val="898989"/>
              </a:solidFill>
            </a:endParaRPr>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269742053"/>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p:txBody>
          <a:bodyPr/>
          <a:lstStyle/>
          <a:p>
            <a:pPr>
              <a:buFont typeface="Arial" pitchFamily="34" charset="0"/>
              <a:buChar char="•"/>
              <a:defRPr/>
            </a:pPr>
            <a:r>
              <a:rPr lang="sr-Latn-CS" dirty="0" smtClean="0"/>
              <a:t>Pitanja:</a:t>
            </a:r>
          </a:p>
          <a:p>
            <a:pPr marL="514350" indent="-514350">
              <a:buFont typeface="Arial" pitchFamily="34" charset="0"/>
              <a:buAutoNum type="arabicPeriod"/>
              <a:defRPr/>
            </a:pPr>
            <a:r>
              <a:rPr lang="sr-Latn-CS" dirty="0" smtClean="0"/>
              <a:t>Može li policija direktno da kontaktira Facebook?</a:t>
            </a:r>
          </a:p>
          <a:p>
            <a:pPr marL="514350" indent="-514350">
              <a:buFont typeface="Arial" pitchFamily="34" charset="0"/>
              <a:buAutoNum type="arabicPeriod"/>
              <a:defRPr/>
            </a:pPr>
            <a:r>
              <a:rPr lang="sr-Latn-CS" dirty="0" smtClean="0"/>
              <a:t>Koju formu je potrebno </a:t>
            </a:r>
            <a:r>
              <a:rPr lang="sr-Latn-CS" dirty="0" smtClean="0"/>
              <a:t>ispoštovati?</a:t>
            </a:r>
          </a:p>
          <a:p>
            <a:pPr marL="514350" indent="-514350">
              <a:buFont typeface="Arial" pitchFamily="34" charset="0"/>
              <a:buAutoNum type="arabicPeriod"/>
              <a:defRPr/>
            </a:pPr>
            <a:r>
              <a:rPr lang="sr-Latn-CS" dirty="0" smtClean="0"/>
              <a:t>Koji su sledeći koraci?</a:t>
            </a:r>
            <a:endParaRPr lang="sr-Latn-CS" dirty="0"/>
          </a:p>
        </p:txBody>
      </p:sp>
      <p:sp>
        <p:nvSpPr>
          <p:cNvPr id="6" name="Title 1"/>
          <p:cNvSpPr>
            <a:spLocks noGrp="1"/>
          </p:cNvSpPr>
          <p:nvPr>
            <p:ph type="title"/>
          </p:nvPr>
        </p:nvSpPr>
        <p:spPr>
          <a:xfrm>
            <a:off x="457200" y="274638"/>
            <a:ext cx="8229600" cy="860425"/>
          </a:xfrm>
        </p:spPr>
        <p:txBody>
          <a:bodyPr/>
          <a:lstStyle/>
          <a:p>
            <a:r>
              <a:rPr lang="sr-Latn-CS" altLang="x-none" b="1" dirty="0"/>
              <a:t>Studija slučaja 1 </a:t>
            </a:r>
            <a:r>
              <a:rPr lang="sr-Latn-CS" altLang="x-none" dirty="0" smtClean="0"/>
              <a:t>(nastavak)</a:t>
            </a:r>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 uri="{91240B29-F687-4F45-9708-019B960494DF}">
              <a14:hiddenLine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3F4A90D2-2E43-4381-AEB7-9DE9DBBFCE4E}" type="slidenum">
              <a:rPr lang="en-US" altLang="x-none" sz="1200" smtClean="0">
                <a:solidFill>
                  <a:srgbClr val="898989"/>
                </a:solidFill>
              </a:rPr>
              <a:pPr>
                <a:spcBef>
                  <a:spcPct val="0"/>
                </a:spcBef>
                <a:buFontTx/>
                <a:buNone/>
              </a:pPr>
              <a:t>88</a:t>
            </a:fld>
            <a:endParaRPr lang="sr-Latn-CS" altLang="x-none" sz="1200" dirty="0" smtClean="0">
              <a:solidFill>
                <a:srgbClr val="898989"/>
              </a:solidFill>
            </a:endParaRPr>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301857237"/>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zervirano mjesto sadržaja 2"/>
          <p:cNvSpPr>
            <a:spLocks noGrp="1"/>
          </p:cNvSpPr>
          <p:nvPr>
            <p:ph idx="1"/>
          </p:nvPr>
        </p:nvSpPr>
        <p:spPr>
          <a:xfrm>
            <a:off x="457200" y="1238250"/>
            <a:ext cx="8229600" cy="5423807"/>
          </a:xfrm>
        </p:spPr>
        <p:txBody>
          <a:bodyPr/>
          <a:lstStyle/>
          <a:p>
            <a:pPr eaLnBrk="1" hangingPunct="1"/>
            <a:r>
              <a:rPr lang="sr-Latn-CS" altLang="x-none" sz="2800" dirty="0" smtClean="0"/>
              <a:t>Istraga je dovela do odraslog čoveka starog 56 godina koji je živio u istoj državi, ali u drugom gradu.</a:t>
            </a:r>
          </a:p>
          <a:p>
            <a:pPr eaLnBrk="1" hangingPunct="1"/>
            <a:r>
              <a:rPr lang="sr-Latn-CS" altLang="x-none" sz="2800" dirty="0" smtClean="0"/>
              <a:t>Javni tužilac:</a:t>
            </a:r>
          </a:p>
          <a:p>
            <a:pPr marL="711200" indent="-347663" eaLnBrk="1" hangingPunct="1">
              <a:buFont typeface="Courier New" panose="02070309020205020404" pitchFamily="49" charset="0"/>
              <a:buChar char="o"/>
            </a:pPr>
            <a:r>
              <a:rPr lang="sr-Latn-CS" altLang="x-none" sz="2800" dirty="0" smtClean="0"/>
              <a:t>Tražio je od suda nalog za pretresanje</a:t>
            </a:r>
            <a:r>
              <a:rPr lang="sr-Latn-CS" dirty="0" smtClean="0"/>
              <a:t> </a:t>
            </a:r>
            <a:r>
              <a:rPr lang="sr-Latn-CS" altLang="x-none" sz="2800" dirty="0" smtClean="0"/>
              <a:t>kuće osumnjičenog, računara, pametnog telefona i drugih uređaja koji se odnose na računar uključujući i sve podatke za čuvanje podataka. Dobio je nalog nakon četiri sata odlaganja.</a:t>
            </a:r>
          </a:p>
          <a:p>
            <a:pPr marL="711200" indent="-347663" eaLnBrk="1" hangingPunct="1">
              <a:buFont typeface="Courier New" panose="02070309020205020404" pitchFamily="49" charset="0"/>
              <a:buChar char="o"/>
            </a:pPr>
            <a:r>
              <a:rPr lang="sr-Latn-CS" altLang="x-none" sz="2800" dirty="0" smtClean="0"/>
              <a:t>Naređeno je Operativno-tehničkom centru (OTC) da sačuva sve relevantne podatke o komunikaciji između osumnjičenog i žrtve.</a:t>
            </a:r>
          </a:p>
        </p:txBody>
      </p:sp>
      <p:sp>
        <p:nvSpPr>
          <p:cNvPr id="5" name="Title 1"/>
          <p:cNvSpPr>
            <a:spLocks noGrp="1"/>
          </p:cNvSpPr>
          <p:nvPr>
            <p:ph type="title"/>
          </p:nvPr>
        </p:nvSpPr>
        <p:spPr>
          <a:xfrm>
            <a:off x="457200" y="274638"/>
            <a:ext cx="8229600" cy="860425"/>
          </a:xfrm>
        </p:spPr>
        <p:txBody>
          <a:bodyPr/>
          <a:lstStyle/>
          <a:p>
            <a:r>
              <a:rPr lang="sr-Latn-CS" altLang="x-none" b="1" dirty="0"/>
              <a:t>Studija slučaja 1 </a:t>
            </a:r>
            <a:r>
              <a:rPr lang="sr-Latn-CS" altLang="x-none" dirty="0" smtClean="0"/>
              <a:t>(nastavak)</a:t>
            </a:r>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 uri="{91240B29-F687-4F45-9708-019B960494DF}">
              <a14:hiddenLine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3F4A90D2-2E43-4381-AEB7-9DE9DBBFCE4E}" type="slidenum">
              <a:rPr lang="en-US" altLang="x-none" sz="1200" smtClean="0">
                <a:solidFill>
                  <a:srgbClr val="898989"/>
                </a:solidFill>
              </a:rPr>
              <a:pPr>
                <a:spcBef>
                  <a:spcPct val="0"/>
                </a:spcBef>
                <a:buFontTx/>
                <a:buNone/>
              </a:pPr>
              <a:t>89</a:t>
            </a:fld>
            <a:endParaRPr lang="sr-Latn-CS" altLang="x-none" sz="1200" dirty="0" smtClean="0">
              <a:solidFill>
                <a:srgbClr val="898989"/>
              </a:solidFill>
            </a:endParaRPr>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5162395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BD56858-EB0B-D04D-B23C-7A827FD60C9F}" type="slidenum">
              <a:rPr lang="en-US" smtClean="0"/>
              <a:pPr/>
              <a:t>9</a:t>
            </a:fld>
            <a:endParaRPr lang="sr-Latn-CS" dirty="0"/>
          </a:p>
        </p:txBody>
      </p:sp>
      <p:pic>
        <p:nvPicPr>
          <p:cNvPr id="3076" name="Picture 4" descr="Rezultat slike za usb"/>
          <p:cNvPicPr>
            <a:picLocks noChangeAspect="1" noChangeArrowheads="1"/>
          </p:cNvPicPr>
          <p:nvPr/>
        </p:nvPicPr>
        <p:blipFill>
          <a:blip r:embed="rId3">
            <a:extLst>
              <a:ext uri="{28A0092B-C50C-407E-A947-70E740481C1C}">
                <a14:useLocalDpi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0"/>
              </a:ext>
            </a:extLst>
          </a:blip>
          <a:srcRect/>
          <a:stretch>
            <a:fillRect/>
          </a:stretch>
        </p:blipFill>
        <p:spPr bwMode="auto">
          <a:xfrm>
            <a:off x="12200" y="1063832"/>
            <a:ext cx="3496949" cy="2518896"/>
          </a:xfrm>
          <a:prstGeom prst="rect">
            <a:avLst/>
          </a:prstGeom>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Lst>
        </p:spPr>
      </p:pic>
      <p:pic>
        <p:nvPicPr>
          <p:cNvPr id="3080" name="Picture 8" descr="Povezana slika"/>
          <p:cNvPicPr>
            <a:picLocks noChangeAspect="1" noChangeArrowheads="1"/>
          </p:cNvPicPr>
          <p:nvPr/>
        </p:nvPicPr>
        <p:blipFill>
          <a:blip r:embed="rId4">
            <a:extLst>
              <a:ext uri="{28A0092B-C50C-407E-A947-70E740481C1C}">
                <a14:useLocalDpi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0"/>
              </a:ext>
            </a:extLst>
          </a:blip>
          <a:srcRect/>
          <a:stretch>
            <a:fillRect/>
          </a:stretch>
        </p:blipFill>
        <p:spPr bwMode="auto">
          <a:xfrm>
            <a:off x="468313" y="4395908"/>
            <a:ext cx="2085975" cy="2190750"/>
          </a:xfrm>
          <a:prstGeom prst="rect">
            <a:avLst/>
          </a:prstGeom>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Lst>
        </p:spPr>
      </p:pic>
      <p:pic>
        <p:nvPicPr>
          <p:cNvPr id="3082" name="Picture 10" descr="Rezultat slike za cd"/>
          <p:cNvPicPr>
            <a:picLocks noChangeAspect="1" noChangeArrowheads="1"/>
          </p:cNvPicPr>
          <p:nvPr/>
        </p:nvPicPr>
        <p:blipFill>
          <a:blip r:embed="rId5">
            <a:extLst>
              <a:ext uri="{28A0092B-C50C-407E-A947-70E740481C1C}">
                <a14:useLocalDpi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0"/>
              </a:ext>
            </a:extLst>
          </a:blip>
          <a:srcRect/>
          <a:stretch>
            <a:fillRect/>
          </a:stretch>
        </p:blipFill>
        <p:spPr bwMode="auto">
          <a:xfrm flipH="1">
            <a:off x="6240658" y="4188282"/>
            <a:ext cx="2624455" cy="2645170"/>
          </a:xfrm>
          <a:prstGeom prst="rect">
            <a:avLst/>
          </a:prstGeom>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Lst>
        </p:spPr>
      </p:pic>
      <p:pic>
        <p:nvPicPr>
          <p:cNvPr id="3084" name="Picture 12" descr="Rezultat slike za čvrsti disk"/>
          <p:cNvPicPr>
            <a:picLocks noChangeAspect="1" noChangeArrowheads="1"/>
          </p:cNvPicPr>
          <p:nvPr/>
        </p:nvPicPr>
        <p:blipFill>
          <a:blip r:embed="rId6">
            <a:extLst>
              <a:ext uri="{28A0092B-C50C-407E-A947-70E740481C1C}">
                <a14:useLocalDpi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0"/>
              </a:ext>
            </a:extLst>
          </a:blip>
          <a:srcRect/>
          <a:stretch>
            <a:fillRect/>
          </a:stretch>
        </p:blipFill>
        <p:spPr bwMode="auto">
          <a:xfrm>
            <a:off x="5710360" y="866503"/>
            <a:ext cx="3341374" cy="2272434"/>
          </a:xfrm>
          <a:prstGeom prst="rect">
            <a:avLst/>
          </a:prstGeom>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Lst>
        </p:spPr>
      </p:pic>
      <p:pic>
        <p:nvPicPr>
          <p:cNvPr id="3086" name="Picture 14" descr="Rezultat slike za skladištenje oblaka"/>
          <p:cNvPicPr>
            <a:picLocks noChangeAspect="1" noChangeArrowheads="1"/>
          </p:cNvPicPr>
          <p:nvPr/>
        </p:nvPicPr>
        <p:blipFill>
          <a:blip r:embed="rId7">
            <a:extLst>
              <a:ext uri="{28A0092B-C50C-407E-A947-70E740481C1C}">
                <a14:useLocalDpi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0"/>
              </a:ext>
            </a:extLst>
          </a:blip>
          <a:srcRect/>
          <a:stretch>
            <a:fillRect/>
          </a:stretch>
        </p:blipFill>
        <p:spPr bwMode="auto">
          <a:xfrm>
            <a:off x="2946787" y="2791814"/>
            <a:ext cx="3250426" cy="2149476"/>
          </a:xfrm>
          <a:prstGeom prst="rect">
            <a:avLst/>
          </a:prstGeom>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Lst>
        </p:spPr>
      </p:pic>
      <p:sp>
        <p:nvSpPr>
          <p:cNvPr id="3" name="Title 2"/>
          <p:cNvSpPr>
            <a:spLocks noGrp="1"/>
          </p:cNvSpPr>
          <p:nvPr>
            <p:ph type="title"/>
          </p:nvPr>
        </p:nvSpPr>
        <p:spPr/>
        <p:txBody>
          <a:bodyPr/>
          <a:lstStyle/>
          <a:p>
            <a:r>
              <a:rPr lang="sr-Latn-CS" b="1" dirty="0" smtClean="0"/>
              <a:t>Elektronski dokaz</a:t>
            </a:r>
            <a:endParaRPr lang="sr-Latn-CS" b="1" dirty="0"/>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4216302242"/>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69726" y="1365338"/>
            <a:ext cx="8229600" cy="5010410"/>
          </a:xfrm>
        </p:spPr>
        <p:txBody>
          <a:bodyPr>
            <a:noAutofit/>
          </a:bodyPr>
          <a:lstStyle/>
          <a:p>
            <a:pPr marL="0" indent="0">
              <a:lnSpc>
                <a:spcPct val="80000"/>
              </a:lnSpc>
              <a:spcBef>
                <a:spcPts val="600"/>
              </a:spcBef>
              <a:spcAft>
                <a:spcPts val="1200"/>
              </a:spcAft>
              <a:buNone/>
              <a:defRPr/>
            </a:pPr>
            <a:r>
              <a:rPr lang="sr-Latn-CS" sz="2800" dirty="0" smtClean="0"/>
              <a:t>Pitanja:</a:t>
            </a:r>
          </a:p>
          <a:p>
            <a:pPr marL="514350" indent="-514350">
              <a:lnSpc>
                <a:spcPct val="80000"/>
              </a:lnSpc>
              <a:spcBef>
                <a:spcPts val="600"/>
              </a:spcBef>
              <a:spcAft>
                <a:spcPts val="600"/>
              </a:spcAft>
              <a:buFont typeface="Arial" pitchFamily="34" charset="0"/>
              <a:buAutoNum type="arabicPeriod"/>
              <a:defRPr/>
            </a:pPr>
            <a:r>
              <a:rPr lang="sr-Latn-CS" sz="2400" b="1" dirty="0" smtClean="0"/>
              <a:t>Koliko vremena ima javni tužilac</a:t>
            </a:r>
            <a:r>
              <a:rPr lang="sr-Latn-CS" dirty="0" smtClean="0"/>
              <a:t> u vašoj državi za traženje od suda naloga za pretresanje?</a:t>
            </a:r>
            <a:r>
              <a:rPr lang="sr-Latn-CS" sz="2400" dirty="0" smtClean="0"/>
              <a:t> </a:t>
            </a:r>
          </a:p>
          <a:p>
            <a:pPr marL="514350" indent="-514350">
              <a:lnSpc>
                <a:spcPct val="80000"/>
              </a:lnSpc>
              <a:spcBef>
                <a:spcPts val="600"/>
              </a:spcBef>
              <a:spcAft>
                <a:spcPts val="600"/>
              </a:spcAft>
              <a:buFont typeface="Arial" pitchFamily="34" charset="0"/>
              <a:buAutoNum type="arabicPeriod"/>
              <a:defRPr/>
            </a:pPr>
            <a:r>
              <a:rPr lang="sr-Latn-CS" sz="2400" dirty="0" smtClean="0"/>
              <a:t>Koja naznaka je u svim slučajevima obavezna na zahtev javnog tužioca?</a:t>
            </a:r>
          </a:p>
          <a:p>
            <a:pPr marL="514350" indent="-514350">
              <a:lnSpc>
                <a:spcPct val="80000"/>
              </a:lnSpc>
              <a:spcBef>
                <a:spcPts val="600"/>
              </a:spcBef>
              <a:spcAft>
                <a:spcPts val="600"/>
              </a:spcAft>
              <a:buFont typeface="Arial" pitchFamily="34" charset="0"/>
              <a:buAutoNum type="arabicPeriod"/>
              <a:defRPr/>
            </a:pPr>
            <a:r>
              <a:rPr lang="sr-Latn-CS" sz="2400" b="1" dirty="0" smtClean="0"/>
              <a:t>Koliko vremena ima sud za donošenje odluke</a:t>
            </a:r>
            <a:r>
              <a:rPr lang="sr-Latn-CS" dirty="0" smtClean="0"/>
              <a:t> o zahtevu javnog tužioca?</a:t>
            </a:r>
            <a:r>
              <a:rPr lang="sr-Latn-CS" sz="2400" dirty="0" smtClean="0"/>
              <a:t> </a:t>
            </a:r>
          </a:p>
          <a:p>
            <a:pPr marL="514350" indent="-514350">
              <a:lnSpc>
                <a:spcPct val="80000"/>
              </a:lnSpc>
              <a:spcBef>
                <a:spcPts val="600"/>
              </a:spcBef>
              <a:spcAft>
                <a:spcPts val="600"/>
              </a:spcAft>
              <a:buFont typeface="Arial" pitchFamily="34" charset="0"/>
              <a:buAutoNum type="arabicPeriod"/>
              <a:defRPr/>
            </a:pPr>
            <a:r>
              <a:rPr lang="sr-Latn-CS" sz="2400" dirty="0" smtClean="0"/>
              <a:t>Da li javni tužilac ima bilo kakav pravni lek ako Sud odbije </a:t>
            </a:r>
            <a:r>
              <a:rPr lang="sr-Latn-CS" sz="2400" dirty="0" smtClean="0"/>
              <a:t>njegov </a:t>
            </a:r>
            <a:r>
              <a:rPr lang="sr-Latn-CS" sz="2400" dirty="0" smtClean="0"/>
              <a:t>zahtev? </a:t>
            </a:r>
          </a:p>
          <a:p>
            <a:pPr marL="914400" lvl="1" indent="-514350">
              <a:lnSpc>
                <a:spcPct val="80000"/>
              </a:lnSpc>
              <a:spcBef>
                <a:spcPts val="600"/>
              </a:spcBef>
              <a:spcAft>
                <a:spcPts val="600"/>
              </a:spcAft>
              <a:buFont typeface="+mj-lt"/>
              <a:buAutoNum type="alphaLcParenR"/>
              <a:defRPr/>
            </a:pPr>
            <a:r>
              <a:rPr lang="sr-Latn-CS" sz="2000" dirty="0" smtClean="0"/>
              <a:t>Ako je odgovor da - u koje vreme i ko odlučuje o žalbi javnog tužioca?</a:t>
            </a:r>
          </a:p>
          <a:p>
            <a:pPr marL="514350" indent="-514350">
              <a:lnSpc>
                <a:spcPct val="80000"/>
              </a:lnSpc>
              <a:spcBef>
                <a:spcPts val="600"/>
              </a:spcBef>
              <a:spcAft>
                <a:spcPts val="600"/>
              </a:spcAft>
              <a:buFont typeface="Arial" pitchFamily="34" charset="0"/>
              <a:buAutoNum type="arabicPeriod"/>
              <a:defRPr/>
            </a:pPr>
            <a:r>
              <a:rPr lang="sr-Latn-CS" sz="2400" dirty="0" smtClean="0"/>
              <a:t>Da li osumnjičeni treba da zna za odluku suda </a:t>
            </a:r>
          </a:p>
          <a:p>
            <a:pPr marL="914400" lvl="1" indent="-514350">
              <a:lnSpc>
                <a:spcPct val="80000"/>
              </a:lnSpc>
              <a:spcBef>
                <a:spcPts val="600"/>
              </a:spcBef>
              <a:spcAft>
                <a:spcPts val="600"/>
              </a:spcAft>
              <a:buFont typeface="+mj-lt"/>
              <a:buAutoNum type="alphaLcParenR"/>
              <a:defRPr/>
            </a:pPr>
            <a:r>
              <a:rPr lang="sr-Latn-CS" sz="2000" dirty="0" smtClean="0"/>
              <a:t>ako jeste - kada?</a:t>
            </a:r>
          </a:p>
          <a:p>
            <a:pPr marL="514350" indent="-514350">
              <a:spcBef>
                <a:spcPts val="600"/>
              </a:spcBef>
              <a:spcAft>
                <a:spcPts val="600"/>
              </a:spcAft>
              <a:buFont typeface="Arial" pitchFamily="34" charset="0"/>
              <a:buAutoNum type="arabicPeriod"/>
              <a:defRPr/>
            </a:pPr>
            <a:endParaRPr lang="sr-Latn-CS" sz="2400" dirty="0" smtClean="0"/>
          </a:p>
          <a:p>
            <a:pPr marL="514350" indent="-514350">
              <a:spcBef>
                <a:spcPts val="600"/>
              </a:spcBef>
              <a:spcAft>
                <a:spcPts val="600"/>
              </a:spcAft>
              <a:buFont typeface="Arial" pitchFamily="34" charset="0"/>
              <a:buAutoNum type="arabicPeriod"/>
              <a:defRPr/>
            </a:pPr>
            <a:endParaRPr lang="sr-Latn-CS" sz="2400" dirty="0" smtClean="0"/>
          </a:p>
          <a:p>
            <a:pPr marL="514350" indent="-514350">
              <a:spcBef>
                <a:spcPts val="600"/>
              </a:spcBef>
              <a:spcAft>
                <a:spcPts val="600"/>
              </a:spcAft>
              <a:buFont typeface="Arial" pitchFamily="34" charset="0"/>
              <a:buAutoNum type="arabicPeriod"/>
              <a:defRPr/>
            </a:pPr>
            <a:endParaRPr lang="sr-Latn-CS" sz="2800" dirty="0"/>
          </a:p>
        </p:txBody>
      </p:sp>
      <p:sp>
        <p:nvSpPr>
          <p:cNvPr id="5" name="Title 1"/>
          <p:cNvSpPr>
            <a:spLocks noGrp="1"/>
          </p:cNvSpPr>
          <p:nvPr>
            <p:ph type="title"/>
          </p:nvPr>
        </p:nvSpPr>
        <p:spPr>
          <a:xfrm>
            <a:off x="457200" y="274638"/>
            <a:ext cx="8229600" cy="860425"/>
          </a:xfrm>
        </p:spPr>
        <p:txBody>
          <a:bodyPr/>
          <a:lstStyle/>
          <a:p>
            <a:r>
              <a:rPr lang="sr-Latn-CS" altLang="x-none" b="1" dirty="0"/>
              <a:t>Studija slučaja 1 </a:t>
            </a:r>
            <a:r>
              <a:rPr lang="sr-Latn-CS" altLang="x-none" dirty="0" smtClean="0"/>
              <a:t>(nastavak)</a:t>
            </a:r>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 uri="{91240B29-F687-4F45-9708-019B960494DF}">
              <a14:hiddenLine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3F4A90D2-2E43-4381-AEB7-9DE9DBBFCE4E}" type="slidenum">
              <a:rPr lang="en-US" altLang="x-none" sz="1200" smtClean="0">
                <a:solidFill>
                  <a:srgbClr val="898989"/>
                </a:solidFill>
              </a:rPr>
              <a:pPr>
                <a:spcBef>
                  <a:spcPct val="0"/>
                </a:spcBef>
                <a:buFontTx/>
                <a:buNone/>
              </a:pPr>
              <a:t>90</a:t>
            </a:fld>
            <a:endParaRPr lang="sr-Latn-CS" altLang="x-none" sz="1200" dirty="0" smtClean="0">
              <a:solidFill>
                <a:srgbClr val="898989"/>
              </a:solidFill>
            </a:endParaRPr>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09574710"/>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ontent Placeholder 2"/>
          <p:cNvSpPr>
            <a:spLocks noGrp="1"/>
          </p:cNvSpPr>
          <p:nvPr>
            <p:ph sz="quarter" idx="1"/>
          </p:nvPr>
        </p:nvSpPr>
        <p:spPr>
          <a:xfrm>
            <a:off x="457200" y="1766169"/>
            <a:ext cx="8229600" cy="4537793"/>
          </a:xfrm>
        </p:spPr>
        <p:txBody>
          <a:bodyPr rtlCol="0">
            <a:normAutofit fontScale="92500" lnSpcReduction="20000"/>
          </a:bodyPr>
          <a:lstStyle/>
          <a:p>
            <a:pPr eaLnBrk="1" fontAlgn="auto" hangingPunct="1">
              <a:lnSpc>
                <a:spcPct val="120000"/>
              </a:lnSpc>
              <a:spcBef>
                <a:spcPts val="600"/>
              </a:spcBef>
              <a:spcAft>
                <a:spcPts val="1200"/>
              </a:spcAft>
              <a:buFont typeface="Arial"/>
              <a:buChar char="•"/>
              <a:defRPr/>
            </a:pPr>
            <a:r>
              <a:rPr lang="sr-Latn-CS" dirty="0" smtClean="0"/>
              <a:t>Policija je pretresala stan koji je osumnjičen, </a:t>
            </a:r>
            <a:r>
              <a:rPr lang="sr-Latn-CS" dirty="0" smtClean="0"/>
              <a:t>zaplenila </a:t>
            </a:r>
            <a:r>
              <a:rPr lang="sr-Latn-CS" dirty="0" smtClean="0"/>
              <a:t>laptop i pametni telefon - nisu pronađeni uređaji za skladištenje podataka,</a:t>
            </a:r>
          </a:p>
          <a:p>
            <a:pPr eaLnBrk="1" fontAlgn="auto" hangingPunct="1">
              <a:lnSpc>
                <a:spcPct val="120000"/>
              </a:lnSpc>
              <a:spcBef>
                <a:spcPts val="600"/>
              </a:spcBef>
              <a:spcAft>
                <a:spcPts val="1200"/>
              </a:spcAft>
              <a:buFont typeface="Arial"/>
              <a:buChar char="•"/>
              <a:defRPr/>
            </a:pPr>
            <a:r>
              <a:rPr lang="sr-Latn-CS" dirty="0" smtClean="0"/>
              <a:t>Mere pretrage i zaplene potvrdile su čitav sadržaj razmena između žrtve i osumnjičenog i </a:t>
            </a:r>
            <a:r>
              <a:rPr lang="sr-Latn-CS" dirty="0" smtClean="0"/>
              <a:t>potvrdile </a:t>
            </a:r>
            <a:r>
              <a:rPr lang="sr-Latn-CS" dirty="0" smtClean="0"/>
              <a:t>sumnju da je krivično </a:t>
            </a:r>
            <a:r>
              <a:rPr lang="sr-Latn-CS" dirty="0" smtClean="0"/>
              <a:t>delo </a:t>
            </a:r>
            <a:r>
              <a:rPr lang="sr-Latn-CS" dirty="0" smtClean="0"/>
              <a:t>posedovanja dečje pornografije na računarskom sistemu učinjeno.</a:t>
            </a:r>
          </a:p>
          <a:p>
            <a:pPr marL="0" indent="0" eaLnBrk="1" fontAlgn="auto" hangingPunct="1">
              <a:lnSpc>
                <a:spcPct val="120000"/>
              </a:lnSpc>
              <a:spcBef>
                <a:spcPts val="600"/>
              </a:spcBef>
              <a:spcAft>
                <a:spcPts val="1200"/>
              </a:spcAft>
              <a:buFont typeface="Arial" pitchFamily="34" charset="0"/>
              <a:buNone/>
              <a:defRPr/>
            </a:pPr>
            <a:r>
              <a:rPr lang="sr-Latn-CS" dirty="0" smtClean="0"/>
              <a:t> </a:t>
            </a:r>
          </a:p>
        </p:txBody>
      </p:sp>
      <p:sp>
        <p:nvSpPr>
          <p:cNvPr id="5" name="Title 1"/>
          <p:cNvSpPr>
            <a:spLocks noGrp="1"/>
          </p:cNvSpPr>
          <p:nvPr>
            <p:ph type="title"/>
          </p:nvPr>
        </p:nvSpPr>
        <p:spPr>
          <a:xfrm>
            <a:off x="457200" y="274638"/>
            <a:ext cx="8229600" cy="860425"/>
          </a:xfrm>
        </p:spPr>
        <p:txBody>
          <a:bodyPr/>
          <a:lstStyle/>
          <a:p>
            <a:r>
              <a:rPr lang="sr-Latn-CS" altLang="x-none" b="1" dirty="0"/>
              <a:t>Studija slučaja 1 </a:t>
            </a:r>
            <a:r>
              <a:rPr lang="sr-Latn-CS" altLang="x-none" dirty="0" smtClean="0"/>
              <a:t>(nastavak)</a:t>
            </a:r>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 uri="{91240B29-F687-4F45-9708-019B960494DF}">
              <a14:hiddenLine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3F4A90D2-2E43-4381-AEB7-9DE9DBBFCE4E}" type="slidenum">
              <a:rPr lang="en-US" altLang="x-none" sz="1200" smtClean="0">
                <a:solidFill>
                  <a:srgbClr val="898989"/>
                </a:solidFill>
              </a:rPr>
              <a:pPr>
                <a:spcBef>
                  <a:spcPct val="0"/>
                </a:spcBef>
                <a:buFontTx/>
                <a:buNone/>
              </a:pPr>
              <a:t>91</a:t>
            </a:fld>
            <a:endParaRPr lang="sr-Latn-CS" altLang="x-none" sz="1200" dirty="0" smtClean="0">
              <a:solidFill>
                <a:srgbClr val="898989"/>
              </a:solidFill>
            </a:endParaRPr>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870843140"/>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57200" y="1929008"/>
            <a:ext cx="8229600" cy="4197155"/>
          </a:xfrm>
        </p:spPr>
        <p:txBody>
          <a:bodyPr/>
          <a:lstStyle/>
          <a:p>
            <a:pPr marL="0" indent="0">
              <a:buNone/>
              <a:defRPr/>
            </a:pPr>
            <a:r>
              <a:rPr lang="sr-Latn-CS" dirty="0" smtClean="0"/>
              <a:t>Pitanje:</a:t>
            </a:r>
          </a:p>
          <a:p>
            <a:pPr marL="0" indent="0">
              <a:buFont typeface="Arial" pitchFamily="34" charset="0"/>
              <a:buNone/>
              <a:defRPr/>
            </a:pPr>
            <a:endParaRPr lang="sr-Latn-CS" dirty="0" smtClean="0"/>
          </a:p>
          <a:p>
            <a:pPr marL="0" indent="0">
              <a:buFont typeface="Arial" pitchFamily="34" charset="0"/>
              <a:buNone/>
              <a:defRPr/>
            </a:pPr>
            <a:r>
              <a:rPr lang="sr-Latn-CS" dirty="0" smtClean="0"/>
              <a:t>Koje se konkretne aktivnosti podrazumevaju pod proceduralnom merom „pretraživanje računara“?</a:t>
            </a:r>
          </a:p>
          <a:p>
            <a:pPr marL="0" indent="0">
              <a:buFont typeface="Arial" pitchFamily="34" charset="0"/>
              <a:buNone/>
              <a:defRPr/>
            </a:pPr>
            <a:endParaRPr lang="sr-Latn-CS" dirty="0"/>
          </a:p>
        </p:txBody>
      </p:sp>
      <p:sp>
        <p:nvSpPr>
          <p:cNvPr id="5" name="Title 1"/>
          <p:cNvSpPr>
            <a:spLocks noGrp="1"/>
          </p:cNvSpPr>
          <p:nvPr>
            <p:ph type="title"/>
          </p:nvPr>
        </p:nvSpPr>
        <p:spPr>
          <a:xfrm>
            <a:off x="457200" y="274638"/>
            <a:ext cx="8229600" cy="860425"/>
          </a:xfrm>
        </p:spPr>
        <p:txBody>
          <a:bodyPr/>
          <a:lstStyle/>
          <a:p>
            <a:r>
              <a:rPr lang="sr-Latn-CS" altLang="x-none" b="1" dirty="0"/>
              <a:t>Studija slučaja 1 </a:t>
            </a:r>
            <a:r>
              <a:rPr lang="sr-Latn-CS" altLang="x-none" dirty="0" smtClean="0"/>
              <a:t>(nastavak)</a:t>
            </a:r>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 uri="{91240B29-F687-4F45-9708-019B960494DF}">
              <a14:hiddenLine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3F4A90D2-2E43-4381-AEB7-9DE9DBBFCE4E}" type="slidenum">
              <a:rPr lang="en-US" altLang="x-none" sz="1200" smtClean="0">
                <a:solidFill>
                  <a:srgbClr val="898989"/>
                </a:solidFill>
              </a:rPr>
              <a:pPr>
                <a:spcBef>
                  <a:spcPct val="0"/>
                </a:spcBef>
                <a:buFontTx/>
                <a:buNone/>
              </a:pPr>
              <a:t>92</a:t>
            </a:fld>
            <a:endParaRPr lang="sr-Latn-CS" altLang="x-none" sz="1200" dirty="0" smtClean="0">
              <a:solidFill>
                <a:srgbClr val="898989"/>
              </a:solidFill>
            </a:endParaRPr>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255902519"/>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zervirano mjesto sadržaja 2"/>
          <p:cNvSpPr>
            <a:spLocks noGrp="1"/>
          </p:cNvSpPr>
          <p:nvPr>
            <p:ph idx="1"/>
          </p:nvPr>
        </p:nvSpPr>
        <p:spPr>
          <a:xfrm>
            <a:off x="457200" y="1841326"/>
            <a:ext cx="8229600" cy="4284837"/>
          </a:xfrm>
        </p:spPr>
        <p:txBody>
          <a:bodyPr>
            <a:normAutofit/>
          </a:bodyPr>
          <a:lstStyle/>
          <a:p>
            <a:pPr eaLnBrk="1" hangingPunct="1">
              <a:spcBef>
                <a:spcPts val="600"/>
              </a:spcBef>
              <a:spcAft>
                <a:spcPts val="1200"/>
              </a:spcAft>
            </a:pPr>
            <a:r>
              <a:rPr lang="sr-Latn-CS" altLang="x-none" sz="2800" dirty="0" smtClean="0"/>
              <a:t>Javni tužilac je podigao optužnicu</a:t>
            </a:r>
          </a:p>
          <a:p>
            <a:pPr eaLnBrk="1" hangingPunct="1">
              <a:spcBef>
                <a:spcPts val="600"/>
              </a:spcBef>
              <a:spcAft>
                <a:spcPts val="1200"/>
              </a:spcAft>
            </a:pPr>
            <a:r>
              <a:rPr lang="sr-Latn-CS" altLang="x-none" sz="2800" dirty="0" smtClean="0"/>
              <a:t>Prikupljeni elektronski dokazi su sačuvani na DVD-u, čak</a:t>
            </a:r>
            <a:r>
              <a:rPr lang="sr-Latn-CS" dirty="0" smtClean="0"/>
              <a:t> </a:t>
            </a:r>
            <a:r>
              <a:rPr lang="sr-Latn-CS" altLang="x-none" sz="2800" dirty="0" smtClean="0"/>
              <a:t>i fotografije odštampane na papiru </a:t>
            </a:r>
          </a:p>
          <a:p>
            <a:pPr eaLnBrk="1" hangingPunct="1">
              <a:spcBef>
                <a:spcPts val="600"/>
              </a:spcBef>
              <a:spcAft>
                <a:spcPts val="1200"/>
              </a:spcAft>
            </a:pPr>
            <a:r>
              <a:rPr lang="sr-Latn-CS" altLang="x-none" sz="2800" dirty="0" smtClean="0"/>
              <a:t>Sud je potvrdio optužnicu</a:t>
            </a:r>
          </a:p>
          <a:p>
            <a:pPr eaLnBrk="1" hangingPunct="1">
              <a:spcBef>
                <a:spcPts val="600"/>
              </a:spcBef>
              <a:spcAft>
                <a:spcPts val="1200"/>
              </a:spcAft>
            </a:pPr>
            <a:r>
              <a:rPr lang="sr-Latn-CS" altLang="x-none" sz="2800" dirty="0" smtClean="0"/>
              <a:t>U</a:t>
            </a:r>
            <a:r>
              <a:rPr lang="sr-Latn-CS" altLang="x-none" sz="2800" dirty="0" smtClean="0"/>
              <a:t>činilac </a:t>
            </a:r>
            <a:r>
              <a:rPr lang="sr-Latn-CS" altLang="x-none" sz="2800" dirty="0" smtClean="0"/>
              <a:t>se tokom suđenja izjasnio kao kriv i osuđen je na godinu dana zatvora (hrvatski sud)</a:t>
            </a:r>
          </a:p>
          <a:p>
            <a:pPr eaLnBrk="1" hangingPunct="1">
              <a:spcBef>
                <a:spcPts val="600"/>
              </a:spcBef>
              <a:spcAft>
                <a:spcPts val="1200"/>
              </a:spcAft>
            </a:pPr>
            <a:endParaRPr lang="sr-Latn-CS" altLang="x-none" sz="2800" dirty="0" smtClean="0"/>
          </a:p>
        </p:txBody>
      </p:sp>
      <p:sp>
        <p:nvSpPr>
          <p:cNvPr id="5" name="Title 1"/>
          <p:cNvSpPr>
            <a:spLocks noGrp="1"/>
          </p:cNvSpPr>
          <p:nvPr>
            <p:ph type="title"/>
          </p:nvPr>
        </p:nvSpPr>
        <p:spPr>
          <a:xfrm>
            <a:off x="457200" y="274638"/>
            <a:ext cx="8229600" cy="860425"/>
          </a:xfrm>
        </p:spPr>
        <p:txBody>
          <a:bodyPr/>
          <a:lstStyle/>
          <a:p>
            <a:r>
              <a:rPr lang="sr-Latn-CS" altLang="x-none" b="1" dirty="0"/>
              <a:t>Studija slučaja 1 </a:t>
            </a:r>
            <a:r>
              <a:rPr lang="sr-Latn-CS" altLang="x-none" dirty="0" smtClean="0"/>
              <a:t>(nastavak)</a:t>
            </a:r>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 uri="{91240B29-F687-4F45-9708-019B960494DF}">
              <a14:hiddenLine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3F4A90D2-2E43-4381-AEB7-9DE9DBBFCE4E}" type="slidenum">
              <a:rPr lang="en-US" altLang="x-none" sz="1200" smtClean="0">
                <a:solidFill>
                  <a:srgbClr val="898989"/>
                </a:solidFill>
              </a:rPr>
              <a:pPr>
                <a:spcBef>
                  <a:spcPct val="0"/>
                </a:spcBef>
                <a:buFontTx/>
                <a:buNone/>
              </a:pPr>
              <a:t>93</a:t>
            </a:fld>
            <a:endParaRPr lang="sr-Latn-CS" altLang="x-none" sz="1200" dirty="0" smtClean="0">
              <a:solidFill>
                <a:srgbClr val="898989"/>
              </a:solidFill>
            </a:endParaRPr>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920041267"/>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57200" y="1537570"/>
            <a:ext cx="8229600" cy="4625235"/>
          </a:xfrm>
        </p:spPr>
        <p:txBody>
          <a:bodyPr>
            <a:normAutofit fontScale="92500" lnSpcReduction="10000"/>
          </a:bodyPr>
          <a:lstStyle/>
          <a:p>
            <a:pPr marL="0" indent="0">
              <a:spcBef>
                <a:spcPts val="600"/>
              </a:spcBef>
              <a:spcAft>
                <a:spcPts val="1200"/>
              </a:spcAft>
              <a:buNone/>
              <a:defRPr/>
            </a:pPr>
            <a:r>
              <a:rPr lang="sr-Latn-CS" sz="2800" dirty="0" smtClean="0"/>
              <a:t>Pitanja:</a:t>
            </a:r>
          </a:p>
          <a:p>
            <a:pPr marL="514350" indent="-514350">
              <a:spcBef>
                <a:spcPts val="600"/>
              </a:spcBef>
              <a:spcAft>
                <a:spcPts val="600"/>
              </a:spcAft>
              <a:buFont typeface="Arial" pitchFamily="34" charset="0"/>
              <a:buAutoNum type="arabicPeriod"/>
              <a:defRPr/>
            </a:pPr>
            <a:endParaRPr lang="sr-Latn-CS" altLang="x-none" sz="2400" b="1" dirty="0" smtClean="0"/>
          </a:p>
          <a:p>
            <a:pPr marL="514350" indent="-514350">
              <a:spcBef>
                <a:spcPts val="600"/>
              </a:spcBef>
              <a:spcAft>
                <a:spcPts val="600"/>
              </a:spcAft>
              <a:buFont typeface="Arial" pitchFamily="34" charset="0"/>
              <a:buAutoNum type="arabicPeriod"/>
              <a:defRPr/>
            </a:pPr>
            <a:r>
              <a:rPr lang="sr-Latn-CS" dirty="0" smtClean="0"/>
              <a:t>Koju opremu sudovi obično koriste u sudnicama u vašoj zemlji?</a:t>
            </a:r>
            <a:r>
              <a:rPr lang="sr-Latn-CS" altLang="x-none" sz="2400" dirty="0" smtClean="0"/>
              <a:t> </a:t>
            </a:r>
            <a:r>
              <a:rPr lang="sr-Latn-CS" dirty="0" smtClean="0"/>
              <a:t> </a:t>
            </a:r>
            <a:endParaRPr lang="sr-Latn-CS" sz="2400" dirty="0" smtClean="0"/>
          </a:p>
          <a:p>
            <a:pPr marL="514350" indent="-514350">
              <a:spcBef>
                <a:spcPts val="600"/>
              </a:spcBef>
              <a:spcAft>
                <a:spcPts val="600"/>
              </a:spcAft>
              <a:buFont typeface="Arial" pitchFamily="34" charset="0"/>
              <a:buAutoNum type="arabicPeriod"/>
              <a:defRPr/>
            </a:pPr>
            <a:endParaRPr lang="sr-Latn-CS" altLang="x-none" sz="2400" dirty="0" smtClean="0"/>
          </a:p>
          <a:p>
            <a:pPr marL="514350" indent="-514350">
              <a:spcBef>
                <a:spcPts val="600"/>
              </a:spcBef>
              <a:spcAft>
                <a:spcPts val="600"/>
              </a:spcAft>
              <a:buFont typeface="Arial" pitchFamily="34" charset="0"/>
              <a:buAutoNum type="arabicPeriod"/>
              <a:defRPr/>
            </a:pPr>
            <a:r>
              <a:rPr lang="sr-Latn-CS" altLang="x-none" sz="2400" dirty="0" smtClean="0"/>
              <a:t>Da li su sve sudnice u vašoj zemlji dobro opremljene?</a:t>
            </a:r>
          </a:p>
          <a:p>
            <a:pPr marL="514350" indent="-514350">
              <a:spcBef>
                <a:spcPts val="600"/>
              </a:spcBef>
              <a:spcAft>
                <a:spcPts val="600"/>
              </a:spcAft>
              <a:buFont typeface="Arial" pitchFamily="34" charset="0"/>
              <a:buAutoNum type="arabicPeriod"/>
              <a:defRPr/>
            </a:pPr>
            <a:endParaRPr lang="sr-Latn-CS" altLang="x-none" sz="2400" b="1" dirty="0" smtClean="0"/>
          </a:p>
          <a:p>
            <a:pPr marL="514350" indent="-514350">
              <a:spcBef>
                <a:spcPts val="600"/>
              </a:spcBef>
              <a:spcAft>
                <a:spcPts val="600"/>
              </a:spcAft>
              <a:buFont typeface="Arial" pitchFamily="34" charset="0"/>
              <a:buAutoNum type="arabicPeriod"/>
              <a:defRPr/>
            </a:pPr>
            <a:r>
              <a:rPr lang="sr-Latn-CS" altLang="x-none" sz="2400" b="1" dirty="0" smtClean="0"/>
              <a:t>Šta ako optuženi tvrdi da je neko drugi koristio njegov računar,</a:t>
            </a:r>
            <a:r>
              <a:rPr lang="sr-Latn-CS" altLang="x-none" sz="2400" dirty="0" smtClean="0"/>
              <a:t>, neko drugi imao protivzakonit pristup njegovom računaru ili da je neko ukrao njegovu lozinku? </a:t>
            </a:r>
            <a:endParaRPr lang="sr-Latn-CS" sz="2400" dirty="0"/>
          </a:p>
        </p:txBody>
      </p:sp>
      <p:sp>
        <p:nvSpPr>
          <p:cNvPr id="5" name="Title 1"/>
          <p:cNvSpPr>
            <a:spLocks noGrp="1"/>
          </p:cNvSpPr>
          <p:nvPr>
            <p:ph type="title"/>
          </p:nvPr>
        </p:nvSpPr>
        <p:spPr>
          <a:xfrm>
            <a:off x="457200" y="274638"/>
            <a:ext cx="8229600" cy="860425"/>
          </a:xfrm>
        </p:spPr>
        <p:txBody>
          <a:bodyPr/>
          <a:lstStyle/>
          <a:p>
            <a:r>
              <a:rPr lang="sr-Latn-CS" altLang="x-none" b="1" dirty="0"/>
              <a:t>Studija slučaja 1 </a:t>
            </a:r>
            <a:r>
              <a:rPr lang="sr-Latn-CS" altLang="x-none" dirty="0" smtClean="0"/>
              <a:t>(nastavak)</a:t>
            </a:r>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 uri="{91240B29-F687-4F45-9708-019B960494DF}">
              <a14:hiddenLine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3F4A90D2-2E43-4381-AEB7-9DE9DBBFCE4E}" type="slidenum">
              <a:rPr lang="en-US" altLang="x-none" sz="1200" smtClean="0">
                <a:solidFill>
                  <a:srgbClr val="898989"/>
                </a:solidFill>
              </a:rPr>
              <a:pPr>
                <a:spcBef>
                  <a:spcPct val="0"/>
                </a:spcBef>
                <a:buFontTx/>
                <a:buNone/>
              </a:pPr>
              <a:t>94</a:t>
            </a:fld>
            <a:endParaRPr lang="sr-Latn-CS" altLang="x-none" sz="1200" dirty="0" smtClean="0">
              <a:solidFill>
                <a:srgbClr val="898989"/>
              </a:solidFill>
            </a:endParaRPr>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988707467"/>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zervirano mjesto sadržaja 2"/>
          <p:cNvSpPr>
            <a:spLocks noGrp="1"/>
          </p:cNvSpPr>
          <p:nvPr>
            <p:ph idx="1"/>
          </p:nvPr>
        </p:nvSpPr>
        <p:spPr/>
        <p:txBody>
          <a:bodyPr>
            <a:normAutofit fontScale="92500" lnSpcReduction="10000"/>
          </a:bodyPr>
          <a:lstStyle/>
          <a:p>
            <a:pPr eaLnBrk="1" hangingPunct="1">
              <a:spcBef>
                <a:spcPts val="600"/>
              </a:spcBef>
              <a:spcAft>
                <a:spcPts val="1200"/>
              </a:spcAft>
            </a:pPr>
            <a:r>
              <a:rPr lang="sr-Latn-CS" altLang="x-none" dirty="0" smtClean="0"/>
              <a:t>U gotovo identičnom slučaju kao što je slučaj br. 1 - istraga je dovela do IP adrese u Srbiji. </a:t>
            </a:r>
          </a:p>
          <a:p>
            <a:pPr eaLnBrk="1" hangingPunct="1">
              <a:spcBef>
                <a:spcPts val="600"/>
              </a:spcBef>
              <a:spcAft>
                <a:spcPts val="1200"/>
              </a:spcAft>
            </a:pPr>
            <a:r>
              <a:rPr lang="sr-Latn-CS" altLang="x-none" dirty="0" smtClean="0"/>
              <a:t>Policija je javnog tužioca obavestila o „osumnjičenom“, krivičnom delu i činjenici da se IP adresa nalazi u Srbiji.</a:t>
            </a:r>
          </a:p>
          <a:p>
            <a:pPr eaLnBrk="1" hangingPunct="1">
              <a:spcBef>
                <a:spcPts val="600"/>
              </a:spcBef>
              <a:spcAft>
                <a:spcPts val="1200"/>
              </a:spcAft>
            </a:pPr>
            <a:r>
              <a:rPr lang="sr-Latn-CS" altLang="x-none" dirty="0" smtClean="0"/>
              <a:t>Javni tužilac je prepustio policiji da brine o rukovođenju celokupnom neophodnom direktnom međunarodnom saradnjom sa srpskom policijom.</a:t>
            </a:r>
          </a:p>
          <a:p>
            <a:pPr eaLnBrk="1" hangingPunct="1">
              <a:spcBef>
                <a:spcPts val="600"/>
              </a:spcBef>
              <a:spcAft>
                <a:spcPts val="1200"/>
              </a:spcAft>
            </a:pPr>
            <a:endParaRPr lang="sr-Latn-CS" altLang="x-none" dirty="0" smtClean="0"/>
          </a:p>
        </p:txBody>
      </p:sp>
      <p:sp>
        <p:nvSpPr>
          <p:cNvPr id="6" name="Title 1"/>
          <p:cNvSpPr>
            <a:spLocks noGrp="1"/>
          </p:cNvSpPr>
          <p:nvPr>
            <p:ph type="title"/>
          </p:nvPr>
        </p:nvSpPr>
        <p:spPr>
          <a:xfrm>
            <a:off x="457200" y="274638"/>
            <a:ext cx="8229600" cy="860425"/>
          </a:xfrm>
        </p:spPr>
        <p:txBody>
          <a:bodyPr/>
          <a:lstStyle/>
          <a:p>
            <a:r>
              <a:rPr lang="sr-Latn-CS" altLang="x-none" b="1" dirty="0"/>
              <a:t>Studija slučaja 2</a:t>
            </a:r>
            <a:endParaRPr lang="sr-Latn-CS" altLang="x-none" b="1" dirty="0" smtClean="0"/>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 uri="{91240B29-F687-4F45-9708-019B960494DF}">
              <a14:hiddenLine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3F4A90D2-2E43-4381-AEB7-9DE9DBBFCE4E}" type="slidenum">
              <a:rPr lang="en-US" altLang="x-none" sz="1200" smtClean="0">
                <a:solidFill>
                  <a:srgbClr val="898989"/>
                </a:solidFill>
              </a:rPr>
              <a:pPr>
                <a:spcBef>
                  <a:spcPct val="0"/>
                </a:spcBef>
                <a:buFontTx/>
                <a:buNone/>
              </a:pPr>
              <a:t>95</a:t>
            </a:fld>
            <a:endParaRPr lang="sr-Latn-CS" altLang="x-none" sz="1200" dirty="0" smtClean="0">
              <a:solidFill>
                <a:srgbClr val="898989"/>
              </a:solidFill>
            </a:endParaRPr>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327150917"/>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57200" y="2029216"/>
            <a:ext cx="8229600" cy="3858017"/>
          </a:xfrm>
        </p:spPr>
        <p:txBody>
          <a:bodyPr/>
          <a:lstStyle/>
          <a:p>
            <a:pPr marL="0" indent="0">
              <a:buNone/>
              <a:defRPr/>
            </a:pPr>
            <a:r>
              <a:rPr lang="sr-Latn-CS" dirty="0" smtClean="0"/>
              <a:t>Pitanje:</a:t>
            </a:r>
          </a:p>
          <a:p>
            <a:pPr marL="0" indent="0">
              <a:buFont typeface="Arial" pitchFamily="34" charset="0"/>
              <a:buNone/>
              <a:defRPr/>
            </a:pPr>
            <a:endParaRPr lang="sr-Latn-CS" altLang="x-none" dirty="0" smtClean="0"/>
          </a:p>
          <a:p>
            <a:pPr marL="0" indent="0">
              <a:buFont typeface="Arial" pitchFamily="34" charset="0"/>
              <a:buNone/>
              <a:defRPr/>
            </a:pPr>
            <a:endParaRPr lang="sr-Latn-CS" altLang="x-none" dirty="0"/>
          </a:p>
          <a:p>
            <a:pPr marL="0" indent="0">
              <a:buFont typeface="Arial" pitchFamily="34" charset="0"/>
              <a:buNone/>
              <a:defRPr/>
            </a:pPr>
            <a:r>
              <a:rPr lang="sr-Latn-CS" altLang="x-none" dirty="0" smtClean="0"/>
              <a:t>Zašto je moguć direktan kontakt između policija dveju zemalja?</a:t>
            </a:r>
            <a:endParaRPr lang="sr-Latn-CS" dirty="0" smtClean="0"/>
          </a:p>
          <a:p>
            <a:pPr marL="0" indent="0">
              <a:buFont typeface="Arial" pitchFamily="34" charset="0"/>
              <a:buNone/>
              <a:defRPr/>
            </a:pPr>
            <a:endParaRPr lang="sr-Latn-CS" dirty="0"/>
          </a:p>
        </p:txBody>
      </p:sp>
      <p:sp>
        <p:nvSpPr>
          <p:cNvPr id="5" name="Title 1"/>
          <p:cNvSpPr>
            <a:spLocks noGrp="1"/>
          </p:cNvSpPr>
          <p:nvPr>
            <p:ph type="title"/>
          </p:nvPr>
        </p:nvSpPr>
        <p:spPr>
          <a:xfrm>
            <a:off x="457200" y="274638"/>
            <a:ext cx="8229600" cy="860425"/>
          </a:xfrm>
        </p:spPr>
        <p:txBody>
          <a:bodyPr/>
          <a:lstStyle/>
          <a:p>
            <a:r>
              <a:rPr lang="sr-Latn-CS" altLang="x-none" b="1" dirty="0"/>
              <a:t>Studija slučaja 2 </a:t>
            </a:r>
            <a:r>
              <a:rPr lang="sr-Latn-CS" altLang="x-none" dirty="0" smtClean="0"/>
              <a:t>(nastavak)</a:t>
            </a:r>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 uri="{91240B29-F687-4F45-9708-019B960494DF}">
              <a14:hiddenLine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3F4A90D2-2E43-4381-AEB7-9DE9DBBFCE4E}" type="slidenum">
              <a:rPr lang="en-US" altLang="x-none" sz="1200" smtClean="0">
                <a:solidFill>
                  <a:srgbClr val="898989"/>
                </a:solidFill>
              </a:rPr>
              <a:pPr>
                <a:spcBef>
                  <a:spcPct val="0"/>
                </a:spcBef>
                <a:buFontTx/>
                <a:buNone/>
              </a:pPr>
              <a:t>96</a:t>
            </a:fld>
            <a:endParaRPr lang="sr-Latn-CS" altLang="x-none" sz="1200" dirty="0" smtClean="0">
              <a:solidFill>
                <a:srgbClr val="898989"/>
              </a:solidFill>
            </a:endParaRPr>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679137420"/>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zervirano mjesto sadržaja 2"/>
          <p:cNvSpPr>
            <a:spLocks noGrp="1"/>
          </p:cNvSpPr>
          <p:nvPr>
            <p:ph idx="1"/>
          </p:nvPr>
        </p:nvSpPr>
        <p:spPr>
          <a:xfrm>
            <a:off x="457200" y="1578279"/>
            <a:ext cx="8229600" cy="4547884"/>
          </a:xfrm>
        </p:spPr>
        <p:txBody>
          <a:bodyPr>
            <a:normAutofit/>
          </a:bodyPr>
          <a:lstStyle/>
          <a:p>
            <a:pPr eaLnBrk="1" hangingPunct="1">
              <a:spcBef>
                <a:spcPts val="600"/>
              </a:spcBef>
              <a:spcAft>
                <a:spcPts val="1200"/>
              </a:spcAft>
            </a:pPr>
            <a:r>
              <a:rPr lang="sr-Latn-CS" altLang="x-none" sz="2800" dirty="0" smtClean="0"/>
              <a:t>Vrlo brza međunarodna saradnja otvorila je priliku za istragu koja je dovela do čoveka starog 35 godina. </a:t>
            </a:r>
          </a:p>
          <a:p>
            <a:pPr eaLnBrk="1" hangingPunct="1">
              <a:spcBef>
                <a:spcPts val="600"/>
              </a:spcBef>
              <a:spcAft>
                <a:spcPts val="1200"/>
              </a:spcAft>
            </a:pPr>
            <a:r>
              <a:rPr lang="sr-Latn-CS" altLang="x-none" sz="2800" dirty="0" smtClean="0"/>
              <a:t>Srbija je sprovela istragu i suđenje - izvršilac je osuđen na kaznu od godinu dana zatvora. </a:t>
            </a:r>
          </a:p>
          <a:p>
            <a:pPr eaLnBrk="1" hangingPunct="1">
              <a:spcBef>
                <a:spcPts val="600"/>
              </a:spcBef>
              <a:spcAft>
                <a:spcPts val="1200"/>
              </a:spcAft>
            </a:pPr>
            <a:r>
              <a:rPr lang="sr-Latn-CS" altLang="x-none" sz="2800" dirty="0" smtClean="0"/>
              <a:t>Svi dokazi prikupljeni od strane hrvatskog državnog tužioca u Srbiji, ranije su korišćeni na suđenju pred srpskim sudom (MPP). </a:t>
            </a:r>
          </a:p>
          <a:p>
            <a:pPr eaLnBrk="1" hangingPunct="1">
              <a:spcBef>
                <a:spcPts val="600"/>
              </a:spcBef>
              <a:spcAft>
                <a:spcPts val="1200"/>
              </a:spcAft>
            </a:pPr>
            <a:endParaRPr lang="sr-Latn-CS" altLang="x-none" sz="2800" dirty="0" smtClean="0"/>
          </a:p>
        </p:txBody>
      </p:sp>
      <p:sp>
        <p:nvSpPr>
          <p:cNvPr id="5" name="Title 1"/>
          <p:cNvSpPr>
            <a:spLocks noGrp="1"/>
          </p:cNvSpPr>
          <p:nvPr>
            <p:ph type="title"/>
          </p:nvPr>
        </p:nvSpPr>
        <p:spPr>
          <a:xfrm>
            <a:off x="457200" y="274638"/>
            <a:ext cx="8229600" cy="860425"/>
          </a:xfrm>
        </p:spPr>
        <p:txBody>
          <a:bodyPr/>
          <a:lstStyle/>
          <a:p>
            <a:r>
              <a:rPr lang="sr-Latn-CS" altLang="x-none" b="1" dirty="0"/>
              <a:t>Studija slučaja 2 </a:t>
            </a:r>
            <a:r>
              <a:rPr lang="sr-Latn-CS" altLang="x-none" dirty="0" smtClean="0"/>
              <a:t>(nastavak)</a:t>
            </a:r>
          </a:p>
        </p:txBody>
      </p:sp>
      <p:sp>
        <p:nvSpPr>
          <p:cNvPr id="4" name="Slide Number Placeholder 3"/>
          <p:cNvSpPr>
            <a:spLocks noGrp="1"/>
          </p:cNvSpPr>
          <p:nvPr>
            <p:ph type="sldNum" sz="quarter" idx="12"/>
          </p:nvPr>
        </p:nvSpPr>
        <p:spPr>
          <a:xfrm>
            <a:off x="6553200" y="6356350"/>
            <a:ext cx="2133600" cy="365125"/>
          </a:xfrm>
        </p:spPr>
        <p:txBody>
          <a:bodyPr/>
          <a:lstStyle/>
          <a:p>
            <a:fld id="{CBD56858-EB0B-D04D-B23C-7A827FD60C9F}" type="slidenum">
              <a:rPr lang="en-US" smtClean="0"/>
              <a:pPr/>
              <a:t>97</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821810371"/>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zervirano mjesto sadržaja 2"/>
          <p:cNvSpPr>
            <a:spLocks noGrp="1"/>
          </p:cNvSpPr>
          <p:nvPr>
            <p:ph idx="1"/>
          </p:nvPr>
        </p:nvSpPr>
        <p:spPr>
          <a:xfrm>
            <a:off x="300625" y="1340285"/>
            <a:ext cx="8542749" cy="5373665"/>
          </a:xfrm>
        </p:spPr>
        <p:txBody>
          <a:bodyPr>
            <a:normAutofit/>
          </a:bodyPr>
          <a:lstStyle/>
          <a:p>
            <a:pPr algn="just">
              <a:lnSpc>
                <a:spcPct val="90000"/>
              </a:lnSpc>
              <a:spcBef>
                <a:spcPts val="600"/>
              </a:spcBef>
              <a:spcAft>
                <a:spcPts val="1200"/>
              </a:spcAft>
            </a:pPr>
            <a:r>
              <a:rPr lang="sr-Latn-CS" altLang="en-US" sz="2400" dirty="0" smtClean="0"/>
              <a:t>Prvi kontakt između dve zemlje je napravila policija. Ali za svrhu suđenja javnom tužiocu u Srbiji potrebno je svedočenje </a:t>
            </a:r>
            <a:r>
              <a:rPr lang="sr-Latn-CS" altLang="en-US" sz="2400" dirty="0" smtClean="0"/>
              <a:t>žrtve. </a:t>
            </a:r>
            <a:endParaRPr lang="sr-Latn-CS" altLang="en-US" sz="2400" dirty="0" smtClean="0"/>
          </a:p>
          <a:p>
            <a:pPr algn="just">
              <a:lnSpc>
                <a:spcPct val="90000"/>
              </a:lnSpc>
              <a:spcBef>
                <a:spcPts val="600"/>
              </a:spcBef>
              <a:spcAft>
                <a:spcPts val="1200"/>
              </a:spcAft>
            </a:pPr>
            <a:r>
              <a:rPr lang="sr-Latn-CS" altLang="en-US" sz="2400" dirty="0" smtClean="0"/>
              <a:t>Javni tužilac zatražio je uzajamnu pravnu pomoć hrvatskog javnog tužioca ne samo zbog elektronskih dokaza do kojih je došla hrvatska policija, već i zbog svedočenja žrtve.</a:t>
            </a:r>
            <a:r>
              <a:rPr lang="sr-Latn-CS" dirty="0" smtClean="0"/>
              <a:t> </a:t>
            </a:r>
          </a:p>
          <a:p>
            <a:pPr algn="just">
              <a:lnSpc>
                <a:spcPct val="90000"/>
              </a:lnSpc>
              <a:spcBef>
                <a:spcPts val="600"/>
              </a:spcBef>
              <a:spcAft>
                <a:spcPts val="1200"/>
              </a:spcAft>
            </a:pPr>
            <a:r>
              <a:rPr lang="sr-Latn-CS" altLang="en-US" sz="2400" dirty="0" smtClean="0"/>
              <a:t>Hrvatski javni tužilac obavlja saslušanje pred hrvatskim sudom putem video linka. U Hrvatskoj su prisustni sudija, javni tužilac, advokat odbrane (imenovan od strane hrvatskog suda), svedoci i žrtva sa svojim advokatom i roditeljima; u Srbiji su prisutni javni tužilac, advokat odbrane, a optuženi nije želeo da bude prisutan na sednici. </a:t>
            </a:r>
          </a:p>
          <a:p>
            <a:pPr algn="just">
              <a:lnSpc>
                <a:spcPct val="90000"/>
              </a:lnSpc>
              <a:spcBef>
                <a:spcPts val="600"/>
              </a:spcBef>
              <a:spcAft>
                <a:spcPts val="1200"/>
              </a:spcAft>
            </a:pPr>
            <a:r>
              <a:rPr lang="sr-Latn-CS" altLang="en-US" sz="2400" dirty="0" smtClean="0"/>
              <a:t>Dokazi su bili predstavljeni na suđenju u Srbiji.</a:t>
            </a:r>
          </a:p>
          <a:p>
            <a:pPr>
              <a:lnSpc>
                <a:spcPct val="90000"/>
              </a:lnSpc>
              <a:spcBef>
                <a:spcPts val="600"/>
              </a:spcBef>
              <a:spcAft>
                <a:spcPts val="1200"/>
              </a:spcAft>
            </a:pPr>
            <a:endParaRPr lang="sr-Latn-CS" altLang="en-US" sz="2400" dirty="0" smtClean="0"/>
          </a:p>
        </p:txBody>
      </p:sp>
      <p:sp>
        <p:nvSpPr>
          <p:cNvPr id="5" name="Title 1"/>
          <p:cNvSpPr>
            <a:spLocks noGrp="1"/>
          </p:cNvSpPr>
          <p:nvPr>
            <p:ph type="title"/>
          </p:nvPr>
        </p:nvSpPr>
        <p:spPr>
          <a:xfrm>
            <a:off x="457200" y="274638"/>
            <a:ext cx="8229600" cy="860425"/>
          </a:xfrm>
        </p:spPr>
        <p:txBody>
          <a:bodyPr/>
          <a:lstStyle/>
          <a:p>
            <a:r>
              <a:rPr lang="sr-Latn-CS" altLang="x-none" b="1" dirty="0"/>
              <a:t>Studija slučaja 2 </a:t>
            </a:r>
            <a:r>
              <a:rPr lang="sr-Latn-CS" altLang="x-none" dirty="0" smtClean="0"/>
              <a:t>(nastavak)</a:t>
            </a:r>
          </a:p>
        </p:txBody>
      </p:sp>
      <p:sp>
        <p:nvSpPr>
          <p:cNvPr id="4" name="Slide Number Placeholder 3"/>
          <p:cNvSpPr>
            <a:spLocks noGrp="1"/>
          </p:cNvSpPr>
          <p:nvPr>
            <p:ph type="sldNum" sz="quarter" idx="12"/>
          </p:nvPr>
        </p:nvSpPr>
        <p:spPr>
          <a:xfrm>
            <a:off x="6553200" y="6356350"/>
            <a:ext cx="2133600" cy="365125"/>
          </a:xfrm>
        </p:spPr>
        <p:txBody>
          <a:bodyPr/>
          <a:lstStyle/>
          <a:p>
            <a:fld id="{CBD56858-EB0B-D04D-B23C-7A827FD60C9F}" type="slidenum">
              <a:rPr lang="en-US" smtClean="0"/>
              <a:pPr/>
              <a:t>98</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390375857"/>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p:txBody>
          <a:bodyPr>
            <a:normAutofit/>
          </a:bodyPr>
          <a:lstStyle/>
          <a:p>
            <a:pPr>
              <a:buFont typeface="Arial" pitchFamily="34" charset="0"/>
              <a:buChar char="•"/>
              <a:defRPr/>
            </a:pPr>
            <a:r>
              <a:rPr lang="sr-Latn-CS" sz="2800" dirty="0" smtClean="0"/>
              <a:t>Pitanja:</a:t>
            </a:r>
          </a:p>
          <a:p>
            <a:pPr marL="514350" indent="-514350">
              <a:buFont typeface="Arial" pitchFamily="34" charset="0"/>
              <a:buAutoNum type="arabicPeriod"/>
              <a:defRPr/>
            </a:pPr>
            <a:r>
              <a:rPr lang="sr-Latn-CS" sz="2800" dirty="0" smtClean="0"/>
              <a:t>Koji je neophodan sadržaj zahteva za MPP? </a:t>
            </a:r>
          </a:p>
          <a:p>
            <a:pPr marL="514350" indent="-514350">
              <a:buFont typeface="Arial" pitchFamily="34" charset="0"/>
              <a:buAutoNum type="arabicPeriod"/>
              <a:defRPr/>
            </a:pPr>
            <a:r>
              <a:rPr lang="sr-Latn-CS" sz="2800" dirty="0" smtClean="0"/>
              <a:t>Da li bi bilo koja država potpisnica Budimpeštanske konvencije odbila zahtev MPP u cilju očuvanja podataka vezanih za bilo koja krivična dela iz člana 2-11 Konvencije iz Budimpešte ukoliko nema dvojnog kriminala?</a:t>
            </a:r>
          </a:p>
          <a:p>
            <a:pPr marL="514350" indent="-514350">
              <a:buFont typeface="Arial" pitchFamily="34" charset="0"/>
              <a:buAutoNum type="arabicPeriod"/>
              <a:defRPr/>
            </a:pPr>
            <a:r>
              <a:rPr lang="sr-Latn-CS" sz="2800" dirty="0" smtClean="0"/>
              <a:t>Za koje krivično delo uglavnom koristite zahtev za MPP kao javni tužilac ili sudija?</a:t>
            </a:r>
          </a:p>
          <a:p>
            <a:pPr marL="514350" indent="-514350">
              <a:buFont typeface="Arial" pitchFamily="34" charset="0"/>
              <a:buAutoNum type="arabicPeriod"/>
              <a:defRPr/>
            </a:pPr>
            <a:endParaRPr lang="sr-Latn-CS" sz="2800" dirty="0" smtClean="0"/>
          </a:p>
          <a:p>
            <a:pPr marL="514350" indent="-514350">
              <a:buFont typeface="Arial" pitchFamily="34" charset="0"/>
              <a:buAutoNum type="arabicPeriod"/>
              <a:defRPr/>
            </a:pPr>
            <a:endParaRPr lang="sr-Latn-CS" dirty="0"/>
          </a:p>
        </p:txBody>
      </p:sp>
      <p:sp>
        <p:nvSpPr>
          <p:cNvPr id="5" name="Title 1"/>
          <p:cNvSpPr>
            <a:spLocks noGrp="1"/>
          </p:cNvSpPr>
          <p:nvPr>
            <p:ph type="title"/>
          </p:nvPr>
        </p:nvSpPr>
        <p:spPr>
          <a:xfrm>
            <a:off x="457200" y="274638"/>
            <a:ext cx="8229600" cy="860425"/>
          </a:xfrm>
        </p:spPr>
        <p:txBody>
          <a:bodyPr/>
          <a:lstStyle/>
          <a:p>
            <a:r>
              <a:rPr lang="sr-Latn-CS" altLang="x-none" b="1" dirty="0"/>
              <a:t>Studija slučaja 2 </a:t>
            </a:r>
            <a:r>
              <a:rPr lang="sr-Latn-CS" altLang="x-none" dirty="0" smtClean="0"/>
              <a:t>(nastavak)</a:t>
            </a:r>
          </a:p>
        </p:txBody>
      </p:sp>
      <p:sp>
        <p:nvSpPr>
          <p:cNvPr id="4" name="Slide Number Placeholder 3"/>
          <p:cNvSpPr>
            <a:spLocks noGrp="1"/>
          </p:cNvSpPr>
          <p:nvPr>
            <p:ph type="sldNum" sz="quarter" idx="12"/>
          </p:nvPr>
        </p:nvSpPr>
        <p:spPr>
          <a:xfrm>
            <a:off x="6553200" y="6356350"/>
            <a:ext cx="2133600" cy="365125"/>
          </a:xfrm>
        </p:spPr>
        <p:txBody>
          <a:bodyPr/>
          <a:lstStyle/>
          <a:p>
            <a:fld id="{CBD56858-EB0B-D04D-B23C-7A827FD60C9F}" type="slidenum">
              <a:rPr lang="en-US" smtClean="0"/>
              <a:pPr/>
              <a:t>99</a:t>
            </a:fld>
            <a:endParaRPr lang="sr-Latn-CS"/>
          </a:p>
        </p:txBody>
      </p:sp>
    </p:spTree>
    <p:extLst>
      <p:ext uri="{BB962C8B-B14F-4D97-AF65-F5344CB8AC3E}">
        <p14:creationId xmlns:p14="http://schemas.microsoft.com/office/powerpoint/2010/main"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63755533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16846</TotalTime>
  <Words>14284</Words>
  <Application>Microsoft Office PowerPoint</Application>
  <PresentationFormat>On-screen Show (4:3)</PresentationFormat>
  <Paragraphs>1003</Paragraphs>
  <Slides>107</Slides>
  <Notes>102</Notes>
  <HiddenSlides>0</HiddenSlides>
  <MMClips>0</MMClips>
  <ScaleCrop>false</ScaleCrop>
  <HeadingPairs>
    <vt:vector size="4" baseType="variant">
      <vt:variant>
        <vt:lpstr>Theme</vt:lpstr>
      </vt:variant>
      <vt:variant>
        <vt:i4>1</vt:i4>
      </vt:variant>
      <vt:variant>
        <vt:lpstr>Slide Titles</vt:lpstr>
      </vt:variant>
      <vt:variant>
        <vt:i4>107</vt:i4>
      </vt:variant>
    </vt:vector>
  </HeadingPairs>
  <TitlesOfParts>
    <vt:vector size="108" baseType="lpstr">
      <vt:lpstr>Office Theme</vt:lpstr>
      <vt:lpstr>Uvodna obuka o visokotehnološkom kriminalu za sudije i tužioce</vt:lpstr>
      <vt:lpstr>Dnevni red</vt:lpstr>
      <vt:lpstr>Dnevni red</vt:lpstr>
      <vt:lpstr>Ciljevi sesije</vt:lpstr>
      <vt:lpstr>Ciljevi sesije</vt:lpstr>
      <vt:lpstr>Prvi deo Uvod </vt:lpstr>
      <vt:lpstr>Davalac usluge</vt:lpstr>
      <vt:lpstr>Davalac usluge</vt:lpstr>
      <vt:lpstr>Elektronski dokaz</vt:lpstr>
      <vt:lpstr>Vrste podataka</vt:lpstr>
      <vt:lpstr>Informacije o pretplatniku</vt:lpstr>
      <vt:lpstr>Podaci o saobraćaju</vt:lpstr>
      <vt:lpstr>Podaci iz sadržaja</vt:lpstr>
      <vt:lpstr>Podaci u oblaku</vt:lpstr>
      <vt:lpstr>Grupa za otkrivanje dokaza iz oblak tehnologija (CEG) Saveta Evrope</vt:lpstr>
      <vt:lpstr>Izazovi dokaza u oblaku</vt:lpstr>
      <vt:lpstr>Slide 17</vt:lpstr>
      <vt:lpstr>Drugi deo Pristup podacima koji pružaju domaći davaoci usluga </vt:lpstr>
      <vt:lpstr>Nivoi saradnje</vt:lpstr>
      <vt:lpstr>Obavezna saradnja</vt:lpstr>
      <vt:lpstr>Hitna zaštita sačuvanih računarskih podataka</vt:lpstr>
      <vt:lpstr>Naređivanje davaocima usluga da zaštite podatke</vt:lpstr>
      <vt:lpstr>Naređivanje davaocima usluga da zaštite podatke</vt:lpstr>
      <vt:lpstr>Hitna zaštita i delimično otkrivanje podataka o saobraćaju</vt:lpstr>
      <vt:lpstr>Naređivanje davaocima usluga da delimično otkriju podatke o saobraćaju</vt:lpstr>
      <vt:lpstr>Naređivanje davaocima usluga da delimično otkriju podatke o saobraćaju</vt:lpstr>
      <vt:lpstr>Izdavanja naredbe</vt:lpstr>
      <vt:lpstr>Naređivanje davaocima usluga da predaju podatke</vt:lpstr>
      <vt:lpstr>Naređivanje davaocima usluga da predaju podatke</vt:lpstr>
      <vt:lpstr>Sakupljanje podataka o saobraćaju u realnom vremenu</vt:lpstr>
      <vt:lpstr>Naređivanje davaocima usluga da prikupljaju podatke o saobraćaju u realnom vremenu </vt:lpstr>
      <vt:lpstr>Naređivanje davaocima usluga da prikupljaju podatke o saobraćaju u realnom vremenu</vt:lpstr>
      <vt:lpstr>Naređivanje davaocima usluga da prikupljaju podatke o saobraćaju u realnom vremenu</vt:lpstr>
      <vt:lpstr>Presretanje podataka iz sadržaja</vt:lpstr>
      <vt:lpstr>Naređivanje davaocima usluga da presreću podatke iz sadržaja</vt:lpstr>
      <vt:lpstr>Naređivanje davaocima usluga da presreću podatke iz sadržaja</vt:lpstr>
      <vt:lpstr>Naređivanje davaocima usluga da presreću podatke iz sadržaja</vt:lpstr>
      <vt:lpstr>Dobrovoljna saradnja sa davaocima usluga</vt:lpstr>
      <vt:lpstr>Pristup podacima u oblaku koji su svojina domaćih davaoca usluga</vt:lpstr>
      <vt:lpstr>Slide 40</vt:lpstr>
      <vt:lpstr>Treći deo Pristup podacima od strane multinacionalnih davalaca usluga</vt:lpstr>
      <vt:lpstr>Uvod</vt:lpstr>
      <vt:lpstr>Nivoi saradnje</vt:lpstr>
      <vt:lpstr>Obavezna saradnja</vt:lpstr>
      <vt:lpstr>Izdavanja naredbe</vt:lpstr>
      <vt:lpstr>Hitna zaštita sačuvanih računarskih podataka</vt:lpstr>
      <vt:lpstr>Zahtev  međunarodnim davaocimama usluga da ekspeditivno sačuvaju podatke</vt:lpstr>
      <vt:lpstr>Zatev  međunarodnim davaocimama usluga da ekspeditivno sačuvaju podatke</vt:lpstr>
      <vt:lpstr>Ubrzano otkrivanje sačuvanih podataka o saobraćaju</vt:lpstr>
      <vt:lpstr>Zahtev međunarodnim davaocimama usluga da objavi podatke o saobraćaju</vt:lpstr>
      <vt:lpstr>Međusobna pomoć u vezi sa pristupom sačuvanih računarskih podataka</vt:lpstr>
      <vt:lpstr>Zahtev  stranim davaocima usluga da pristupe sačuvanim podacima</vt:lpstr>
      <vt:lpstr>Međusobnu pomoć u vezi sa prikupljanjem podataka o saobraćaju u realnom vremenu</vt:lpstr>
      <vt:lpstr>Zahtev međunarodnom davaocu usluga da prikuplja podatke o saobraćaju u realnom vremenu</vt:lpstr>
      <vt:lpstr>Dobrovoljna saradnja sa pravnim ovlašćenjem</vt:lpstr>
      <vt:lpstr>Slide 56</vt:lpstr>
      <vt:lpstr>Član 32 - Prekogranični pristup sačuvanim računarskim podacima uz saglasnost ili kada su dostupni javnosti</vt:lpstr>
      <vt:lpstr>Bez dozvole </vt:lpstr>
      <vt:lpstr>Član 32 - Prekogranični pristup sačuvanim računarskim podacima uz saglasnost ili kada su dostupni javnosti</vt:lpstr>
      <vt:lpstr>Javno dostupni podaci </vt:lpstr>
      <vt:lpstr>Član 32 - Prekogranični pristup sačuvanim računarskim podacima uz saglasnost ili kada su dostupni javnosti</vt:lpstr>
      <vt:lpstr>Čuvani računarski podaci locirani kod druge Strane</vt:lpstr>
      <vt:lpstr>Član 32 - Prekogranični pristup sačuvanim računarskim podacima uz saglasnost ili kada su dostupni javnosti</vt:lpstr>
      <vt:lpstr>Zakonita i dobrovoljna saglasnost</vt:lpstr>
      <vt:lpstr>Član 32 - Prekogranični pristup sačuvanim računarskim podacima uz saglasnost ili kada su dostupni javnosti</vt:lpstr>
      <vt:lpstr>Lice koje ima zakonsko ovlašćenje da razotkrije podatke</vt:lpstr>
      <vt:lpstr>Dobrovoljna saradnja bez pravnog ovlašćenja</vt:lpstr>
      <vt:lpstr>Slide 68</vt:lpstr>
      <vt:lpstr>Slide 69</vt:lpstr>
      <vt:lpstr>Slide 70</vt:lpstr>
      <vt:lpstr>Apple</vt:lpstr>
      <vt:lpstr>Facebook</vt:lpstr>
      <vt:lpstr>Microsoft</vt:lpstr>
      <vt:lpstr>Razmatranja u saradnji sa inostranim davaocima usluga</vt:lpstr>
      <vt:lpstr>Nestabilnost politika</vt:lpstr>
      <vt:lpstr>Lokacija, teritorijalnost i nadležnost</vt:lpstr>
      <vt:lpstr>SAD protiv evropskih davalaca</vt:lpstr>
      <vt:lpstr>Direktno čuvanje i hitni zahtevi</vt:lpstr>
      <vt:lpstr>Različiti zahtevi za različite vrste podataka</vt:lpstr>
      <vt:lpstr>Npr. Google Inc.</vt:lpstr>
      <vt:lpstr>Npr. Google Inc.</vt:lpstr>
      <vt:lpstr>Npr. Google Inc.</vt:lpstr>
      <vt:lpstr>Slide 83</vt:lpstr>
      <vt:lpstr>Četvrti deo Studije slučaja </vt:lpstr>
      <vt:lpstr>Studije slučaja 1 do 3</vt:lpstr>
      <vt:lpstr>Studija slučaja 1</vt:lpstr>
      <vt:lpstr>Studija slučaja 1 (nastavak)</vt:lpstr>
      <vt:lpstr>Studija slučaja 1 (nastavak)</vt:lpstr>
      <vt:lpstr>Studija slučaja 1 (nastavak)</vt:lpstr>
      <vt:lpstr>Studija slučaja 1 (nastavak)</vt:lpstr>
      <vt:lpstr>Studija slučaja 1 (nastavak)</vt:lpstr>
      <vt:lpstr>Studija slučaja 1 (nastavak)</vt:lpstr>
      <vt:lpstr>Studija slučaja 1 (nastavak)</vt:lpstr>
      <vt:lpstr>Studija slučaja 1 (nastavak)</vt:lpstr>
      <vt:lpstr>Studija slučaja 2</vt:lpstr>
      <vt:lpstr>Studija slučaja 2 (nastavak)</vt:lpstr>
      <vt:lpstr>Studija slučaja 2 (nastavak)</vt:lpstr>
      <vt:lpstr>Studija slučaja 2 (nastavak)</vt:lpstr>
      <vt:lpstr>Studija slučaja 2 (nastavak)</vt:lpstr>
      <vt:lpstr>Studija slučaja 3 – zakonitost dokaza</vt:lpstr>
      <vt:lpstr>Studija slučaja 3 (nastavak)</vt:lpstr>
      <vt:lpstr>Studija slučaja 4</vt:lpstr>
      <vt:lpstr>Slide 103</vt:lpstr>
      <vt:lpstr>Peti deo Rekapitulacija </vt:lpstr>
      <vt:lpstr>Ciljevi sesije</vt:lpstr>
      <vt:lpstr>Ciljevi zasedanja</vt:lpstr>
      <vt:lpstr>Slide 107</vt:lpstr>
    </vt:vector>
  </TitlesOfParts>
  <Company>Technology Risk Limited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Aleksandra</cp:lastModifiedBy>
  <cp:revision>494</cp:revision>
  <cp:lastPrinted>2012-01-06T12:07:57Z</cp:lastPrinted>
  <dcterms:created xsi:type="dcterms:W3CDTF">2012-01-25T11:53:12Z</dcterms:created>
  <dcterms:modified xsi:type="dcterms:W3CDTF">2017-10-10T19:43:51Z</dcterms:modified>
</cp:coreProperties>
</file>